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57" r:id="rId5"/>
    <p:sldId id="281" r:id="rId6"/>
    <p:sldId id="273" r:id="rId7"/>
    <p:sldId id="268" r:id="rId8"/>
    <p:sldId id="271" r:id="rId9"/>
    <p:sldId id="267" r:id="rId10"/>
    <p:sldId id="264" r:id="rId11"/>
    <p:sldId id="274" r:id="rId12"/>
    <p:sldId id="266" r:id="rId13"/>
    <p:sldId id="275" r:id="rId14"/>
    <p:sldId id="276" r:id="rId15"/>
    <p:sldId id="279" r:id="rId16"/>
    <p:sldId id="277" r:id="rId17"/>
    <p:sldId id="265" r:id="rId18"/>
    <p:sldId id="263" r:id="rId19"/>
    <p:sldId id="280" r:id="rId20"/>
    <p:sldId id="278" r:id="rId21"/>
    <p:sldId id="283" r:id="rId22"/>
    <p:sldId id="284" r:id="rId23"/>
    <p:sldId id="285"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4/30/2021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4/30/2021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4/30/2021</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4/30/2021</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4/30/2021</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4/30/2021</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4/30/2021</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4/30/2021</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4/30/2021</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4/30/2021</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4/30/2021</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4/30/2021</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4/30/2021</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4/30/2021</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4/30/2021</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leonschools.net/sullivan"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9.xml"/><Relationship Id="rId5" Type="http://schemas.openxmlformats.org/officeDocument/2006/relationships/image" Target="../media/image9.emf"/><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Layout" Target="../slideLayouts/slideLayout9.xml"/><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Title Layout</a:t>
            </a:r>
          </a:p>
        </p:txBody>
      </p:sp>
      <p:sp>
        <p:nvSpPr>
          <p:cNvPr id="3" name="Subtitle 2"/>
          <p:cNvSpPr>
            <a:spLocks noGrp="1"/>
          </p:cNvSpPr>
          <p:nvPr>
            <p:ph type="subTitle" idx="1"/>
          </p:nvPr>
        </p:nvSpPr>
        <p:spPr/>
        <p:txBody>
          <a:bodyPr/>
          <a:lstStyle/>
          <a:p>
            <a:r>
              <a:rPr lang="en-US"/>
              <a:t>Subtitle</a:t>
            </a:r>
          </a:p>
        </p:txBody>
      </p:sp>
      <p:pic>
        <p:nvPicPr>
          <p:cNvPr id="4" name="Picture 2" descr="Faculty and Staff 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1212" y="1752600"/>
            <a:ext cx="8556171" cy="47170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descr="Kate Sullivan  Element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918" y="5656458"/>
            <a:ext cx="2201546" cy="1056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3895464" y="555270"/>
            <a:ext cx="6096000" cy="954107"/>
          </a:xfrm>
          <a:prstGeom prst="rect">
            <a:avLst/>
          </a:prstGeom>
        </p:spPr>
        <p:txBody>
          <a:bodyPr>
            <a:spAutoFit/>
          </a:bodyPr>
          <a:lstStyle/>
          <a:p>
            <a:pPr algn="ctr"/>
            <a:r>
              <a:rPr lang="en-US" b="1" dirty="0">
                <a:solidFill>
                  <a:srgbClr val="0F6E0F"/>
                </a:solidFill>
                <a:latin typeface="Open Sans"/>
              </a:rPr>
              <a:t>     </a:t>
            </a:r>
            <a:r>
              <a:rPr lang="en-US" sz="2000" b="1" dirty="0">
                <a:solidFill>
                  <a:srgbClr val="0F6E0F"/>
                </a:solidFill>
                <a:latin typeface="Open Sans"/>
              </a:rPr>
              <a:t>Kate Sullivan Elementary</a:t>
            </a:r>
          </a:p>
          <a:p>
            <a:pPr algn="just"/>
            <a:r>
              <a:rPr lang="en-US" b="1" dirty="0">
                <a:solidFill>
                  <a:srgbClr val="0F6E0F"/>
                </a:solidFill>
                <a:latin typeface="Open Sans"/>
              </a:rPr>
              <a:t>                                 </a:t>
            </a:r>
            <a:r>
              <a:rPr lang="en-US" b="1" dirty="0">
                <a:solidFill>
                  <a:srgbClr val="000000"/>
                </a:solidFill>
                <a:latin typeface="Open Sans"/>
              </a:rPr>
              <a:t> Home of the Crocs </a:t>
            </a:r>
          </a:p>
          <a:p>
            <a:pPr algn="just"/>
            <a:r>
              <a:rPr lang="en-US" b="1">
                <a:solidFill>
                  <a:srgbClr val="000000"/>
                </a:solidFill>
                <a:latin typeface="Open Sans"/>
              </a:rPr>
              <a:t>                                         2021 - 2022</a:t>
            </a:r>
            <a:endParaRPr lang="en-US" dirty="0"/>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2800" y="972460"/>
            <a:ext cx="10435771" cy="5909310"/>
          </a:xfrm>
          <a:prstGeom prst="rect">
            <a:avLst/>
          </a:prstGeom>
        </p:spPr>
        <p:txBody>
          <a:bodyPr wrap="square">
            <a:spAutoFit/>
          </a:bodyPr>
          <a:lstStyle/>
          <a:p>
            <a:r>
              <a:rPr lang="en-US" u="sng" dirty="0">
                <a:solidFill>
                  <a:schemeClr val="tx2"/>
                </a:solidFill>
              </a:rPr>
              <a:t>Cognitive Development</a:t>
            </a:r>
            <a:br>
              <a:rPr lang="en-US" dirty="0">
                <a:solidFill>
                  <a:schemeClr val="tx2"/>
                </a:solidFill>
              </a:rPr>
            </a:br>
            <a:r>
              <a:rPr lang="en-US" dirty="0">
                <a:solidFill>
                  <a:schemeClr val="tx2"/>
                </a:solidFill>
              </a:rPr>
              <a:t>	</a:t>
            </a:r>
          </a:p>
          <a:p>
            <a:pPr marL="285750" indent="-285750">
              <a:buFont typeface="Arial" panose="020B0604020202020204" pitchFamily="34" charset="0"/>
              <a:buChar char="•"/>
            </a:pPr>
            <a:r>
              <a:rPr lang="en-US" dirty="0">
                <a:solidFill>
                  <a:schemeClr val="tx2"/>
                </a:solidFill>
              </a:rPr>
              <a:t>Have your child help you sort items according to color, size, and shape. </a:t>
            </a:r>
          </a:p>
          <a:p>
            <a:r>
              <a:rPr lang="en-US" dirty="0">
                <a:solidFill>
                  <a:schemeClr val="tx2"/>
                </a:solidFill>
              </a:rPr>
              <a:t>	(laundry, blocks, silverware, toys)</a:t>
            </a:r>
          </a:p>
          <a:p>
            <a:pPr marL="285750" indent="-285750">
              <a:buFont typeface="Arial" panose="020B0604020202020204" pitchFamily="34" charset="0"/>
              <a:buChar char="•"/>
            </a:pPr>
            <a:r>
              <a:rPr lang="en-US" dirty="0">
                <a:solidFill>
                  <a:schemeClr val="tx2"/>
                </a:solidFill>
              </a:rPr>
              <a:t>Teach your child to make color patterns. (red, blue, red, blue)</a:t>
            </a:r>
          </a:p>
          <a:p>
            <a:pPr marL="285750" indent="-285750">
              <a:buFont typeface="Arial" panose="020B0604020202020204" pitchFamily="34" charset="0"/>
              <a:buChar char="•"/>
            </a:pPr>
            <a:r>
              <a:rPr lang="en-US" dirty="0">
                <a:solidFill>
                  <a:schemeClr val="tx2"/>
                </a:solidFill>
              </a:rPr>
              <a:t>Practice counting aloud to 20.</a:t>
            </a:r>
          </a:p>
          <a:p>
            <a:pPr marL="285750" indent="-285750">
              <a:buFont typeface="Arial" panose="020B0604020202020204" pitchFamily="34" charset="0"/>
              <a:buChar char="•"/>
            </a:pPr>
            <a:r>
              <a:rPr lang="en-US" dirty="0">
                <a:solidFill>
                  <a:schemeClr val="tx2"/>
                </a:solidFill>
              </a:rPr>
              <a:t>Expose your child to numbers 0-10 and how they are written.</a:t>
            </a:r>
          </a:p>
          <a:p>
            <a:pPr marL="285750" indent="-285750">
              <a:buFont typeface="Arial" panose="020B0604020202020204" pitchFamily="34" charset="0"/>
              <a:buChar char="•"/>
            </a:pPr>
            <a:r>
              <a:rPr lang="en-US" dirty="0">
                <a:solidFill>
                  <a:schemeClr val="tx2"/>
                </a:solidFill>
              </a:rPr>
              <a:t>Teach your child to point and count objects in your home. </a:t>
            </a:r>
          </a:p>
          <a:p>
            <a:pPr marL="285750" indent="-285750">
              <a:buFont typeface="Arial" panose="020B0604020202020204" pitchFamily="34" charset="0"/>
              <a:buChar char="•"/>
            </a:pPr>
            <a:r>
              <a:rPr lang="en-US" dirty="0">
                <a:solidFill>
                  <a:schemeClr val="tx2"/>
                </a:solidFill>
              </a:rPr>
              <a:t>Go on a shape hunt. Point out circles, triangles, squares, and rectangles to your child while you are on a walk or grocery shopping.</a:t>
            </a:r>
          </a:p>
          <a:p>
            <a:pPr marL="285750" indent="-285750">
              <a:buFont typeface="Arial" panose="020B0604020202020204" pitchFamily="34" charset="0"/>
              <a:buChar char="•"/>
            </a:pPr>
            <a:endParaRPr lang="en-US" dirty="0">
              <a:solidFill>
                <a:schemeClr val="tx2"/>
              </a:solidFill>
            </a:endParaRPr>
          </a:p>
          <a:p>
            <a:r>
              <a:rPr lang="en-US" u="sng" dirty="0">
                <a:solidFill>
                  <a:schemeClr val="tx2"/>
                </a:solidFill>
              </a:rPr>
              <a:t>Physical Development - Gross and Fine Motor Skills</a:t>
            </a:r>
          </a:p>
          <a:p>
            <a:endParaRPr lang="en-US" u="sng" dirty="0">
              <a:solidFill>
                <a:schemeClr val="tx2"/>
              </a:solidFill>
            </a:endParaRPr>
          </a:p>
          <a:p>
            <a:pPr marL="285750" indent="-285750">
              <a:buFont typeface="Arial" panose="020B0604020202020204" pitchFamily="34" charset="0"/>
              <a:buChar char="•"/>
            </a:pPr>
            <a:r>
              <a:rPr lang="en-US" dirty="0">
                <a:solidFill>
                  <a:schemeClr val="tx2"/>
                </a:solidFill>
              </a:rPr>
              <a:t>Give your child plenty of opportunities for outdoor play: running, jumping, skipping, and climbing. </a:t>
            </a:r>
          </a:p>
          <a:p>
            <a:pPr marL="285750" indent="-285750">
              <a:buFont typeface="Arial" panose="020B0604020202020204" pitchFamily="34" charset="0"/>
              <a:buChar char="•"/>
            </a:pPr>
            <a:r>
              <a:rPr lang="en-US" dirty="0">
                <a:solidFill>
                  <a:schemeClr val="tx2"/>
                </a:solidFill>
              </a:rPr>
              <a:t>Stack blocks together.</a:t>
            </a:r>
          </a:p>
          <a:p>
            <a:pPr marL="285750" indent="-285750">
              <a:buFont typeface="Arial" panose="020B0604020202020204" pitchFamily="34" charset="0"/>
              <a:buChar char="•"/>
            </a:pPr>
            <a:r>
              <a:rPr lang="en-US" dirty="0">
                <a:solidFill>
                  <a:schemeClr val="tx2"/>
                </a:solidFill>
              </a:rPr>
              <a:t>Using child-safe scissors teach your child to cut paper and progress to cut out shapes.</a:t>
            </a:r>
          </a:p>
          <a:p>
            <a:pPr marL="285750" indent="-285750">
              <a:buFont typeface="Arial" panose="020B0604020202020204" pitchFamily="34" charset="0"/>
              <a:buChar char="•"/>
            </a:pPr>
            <a:r>
              <a:rPr lang="en-US" dirty="0">
                <a:solidFill>
                  <a:schemeClr val="tx2"/>
                </a:solidFill>
              </a:rPr>
              <a:t>Teach your child to write his/her name using a capital for the first letter and lowercase for remaining letters.</a:t>
            </a:r>
          </a:p>
          <a:p>
            <a:br>
              <a:rPr lang="en-US" dirty="0"/>
            </a:br>
            <a:endParaRPr lang="en-US" dirty="0"/>
          </a:p>
        </p:txBody>
      </p:sp>
      <p:sp>
        <p:nvSpPr>
          <p:cNvPr id="4" name="TextBox 3"/>
          <p:cNvSpPr txBox="1"/>
          <p:nvPr/>
        </p:nvSpPr>
        <p:spPr>
          <a:xfrm>
            <a:off x="2090056" y="188686"/>
            <a:ext cx="8229601" cy="400110"/>
          </a:xfrm>
          <a:prstGeom prst="rect">
            <a:avLst/>
          </a:prstGeom>
          <a:noFill/>
        </p:spPr>
        <p:txBody>
          <a:bodyPr wrap="square" rtlCol="0">
            <a:spAutoFit/>
          </a:bodyPr>
          <a:lstStyle/>
          <a:p>
            <a:r>
              <a:rPr lang="en-US" sz="2000" dirty="0">
                <a:solidFill>
                  <a:schemeClr val="tx2"/>
                </a:solidFill>
              </a:rPr>
              <a:t>What your child should be able to do before Kindergarten</a:t>
            </a:r>
            <a:r>
              <a:rPr lang="en-US" dirty="0">
                <a:solidFill>
                  <a:schemeClr val="tx2"/>
                </a:solidFill>
              </a:rPr>
              <a:t>!</a:t>
            </a:r>
          </a:p>
        </p:txBody>
      </p:sp>
      <p:pic>
        <p:nvPicPr>
          <p:cNvPr id="5" name="Picture 4" descr="Kate Sullivan  Element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39" y="188686"/>
            <a:ext cx="1433104" cy="7837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484022"/>
      </p:ext>
    </p:extLst>
  </p:cSld>
  <p:clrMapOvr>
    <a:masterClrMapping/>
  </p:clrMapOvr>
  <mc:AlternateContent xmlns:mc="http://schemas.openxmlformats.org/markup-compatibility/2006" xmlns:p14="http://schemas.microsoft.com/office/powerpoint/2010/main">
    <mc:Choice Requires="p14">
      <p:transition spd="slow" p14:dur="1200" advTm="25000">
        <p14:prism/>
      </p:transition>
    </mc:Choice>
    <mc:Fallback xmlns="">
      <p:transition spd="slow" advTm="2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4114" y="972460"/>
            <a:ext cx="11016343" cy="5355312"/>
          </a:xfrm>
          <a:prstGeom prst="rect">
            <a:avLst/>
          </a:prstGeom>
        </p:spPr>
        <p:txBody>
          <a:bodyPr wrap="square">
            <a:spAutoFit/>
          </a:bodyPr>
          <a:lstStyle/>
          <a:p>
            <a:r>
              <a:rPr lang="en-US" u="sng" dirty="0">
                <a:solidFill>
                  <a:schemeClr val="tx2"/>
                </a:solidFill>
              </a:rPr>
              <a:t>Continued Physical Development – Gross and Fine Motor Skills</a:t>
            </a:r>
          </a:p>
          <a:p>
            <a:r>
              <a:rPr lang="en-US" dirty="0">
                <a:solidFill>
                  <a:schemeClr val="tx2"/>
                </a:solidFill>
              </a:rPr>
              <a:t> </a:t>
            </a:r>
          </a:p>
          <a:p>
            <a:pPr marL="285750" indent="-285750">
              <a:buFont typeface="Arial" panose="020B0604020202020204" pitchFamily="34" charset="0"/>
              <a:buChar char="•"/>
            </a:pPr>
            <a:r>
              <a:rPr lang="en-US" dirty="0">
                <a:solidFill>
                  <a:schemeClr val="tx2"/>
                </a:solidFill>
              </a:rPr>
              <a:t>To begin teaching your child how to write his/her name use a highlighter and encourage him/her to trace over the letters. Be sure that he/she forms the letters from top to the bottom.</a:t>
            </a:r>
          </a:p>
          <a:p>
            <a:pPr marL="285750" indent="-285750">
              <a:buFont typeface="Arial" panose="020B0604020202020204" pitchFamily="34" charset="0"/>
              <a:buChar char="•"/>
            </a:pPr>
            <a:r>
              <a:rPr lang="en-US" dirty="0">
                <a:solidFill>
                  <a:schemeClr val="tx2"/>
                </a:solidFill>
              </a:rPr>
              <a:t>Ensure your child is holding his/her pencil correctly.</a:t>
            </a:r>
          </a:p>
          <a:p>
            <a:pPr marL="285750" indent="-285750">
              <a:buFont typeface="Arial" panose="020B0604020202020204" pitchFamily="34" charset="0"/>
              <a:buChar char="•"/>
            </a:pPr>
            <a:r>
              <a:rPr lang="en-US" dirty="0">
                <a:solidFill>
                  <a:schemeClr val="tx2"/>
                </a:solidFill>
              </a:rPr>
              <a:t>Play with play dough regularly roll, squish, stamp, pat, and cut.</a:t>
            </a:r>
          </a:p>
          <a:p>
            <a:pPr marL="285750" indent="-285750">
              <a:buFont typeface="Arial" panose="020B0604020202020204" pitchFamily="34" charset="0"/>
              <a:buChar char="•"/>
            </a:pPr>
            <a:r>
              <a:rPr lang="en-US" dirty="0">
                <a:solidFill>
                  <a:schemeClr val="tx2"/>
                </a:solidFill>
              </a:rPr>
              <a:t>Practice stringing beads together on a string or pipe cleaner.</a:t>
            </a:r>
          </a:p>
          <a:p>
            <a:pPr marL="285750" indent="-285750">
              <a:buFont typeface="Arial" panose="020B0604020202020204" pitchFamily="34" charset="0"/>
              <a:buChar char="•"/>
            </a:pPr>
            <a:r>
              <a:rPr lang="en-US" dirty="0">
                <a:solidFill>
                  <a:schemeClr val="tx2"/>
                </a:solidFill>
              </a:rPr>
              <a:t>Play with interlocking puzzles together. </a:t>
            </a:r>
          </a:p>
          <a:p>
            <a:pPr marL="285750" indent="-285750">
              <a:buFont typeface="Arial" panose="020B0604020202020204" pitchFamily="34" charset="0"/>
              <a:buChar char="•"/>
            </a:pPr>
            <a:endParaRPr lang="en-US" dirty="0">
              <a:solidFill>
                <a:schemeClr val="tx2"/>
              </a:solidFill>
            </a:endParaRPr>
          </a:p>
          <a:p>
            <a:r>
              <a:rPr lang="en-US" u="sng" dirty="0">
                <a:solidFill>
                  <a:schemeClr val="tx2"/>
                </a:solidFill>
              </a:rPr>
              <a:t>Being Independent and Responsible</a:t>
            </a:r>
          </a:p>
          <a:p>
            <a:endParaRPr lang="en-US" u="sng" dirty="0">
              <a:solidFill>
                <a:schemeClr val="tx2"/>
              </a:solidFill>
            </a:endParaRPr>
          </a:p>
          <a:p>
            <a:pPr marL="285750" indent="-285750">
              <a:buFont typeface="Arial" panose="020B0604020202020204" pitchFamily="34" charset="0"/>
              <a:buChar char="•"/>
            </a:pPr>
            <a:r>
              <a:rPr lang="en-US" dirty="0">
                <a:solidFill>
                  <a:schemeClr val="tx2"/>
                </a:solidFill>
              </a:rPr>
              <a:t>Teach your child how to put on a jacket and hang up their jacket. </a:t>
            </a:r>
          </a:p>
          <a:p>
            <a:pPr marL="285750" indent="-285750">
              <a:buFont typeface="Arial" panose="020B0604020202020204" pitchFamily="34" charset="0"/>
              <a:buChar char="•"/>
            </a:pPr>
            <a:r>
              <a:rPr lang="en-US" dirty="0">
                <a:solidFill>
                  <a:schemeClr val="tx2"/>
                </a:solidFill>
              </a:rPr>
              <a:t>Teach them to button, zip, snap, and practice buckling and unbuckling pants and belts. </a:t>
            </a:r>
          </a:p>
          <a:p>
            <a:pPr marL="285750" indent="-285750">
              <a:buFont typeface="Arial" panose="020B0604020202020204" pitchFamily="34" charset="0"/>
              <a:buChar char="•"/>
            </a:pPr>
            <a:r>
              <a:rPr lang="en-US" dirty="0">
                <a:solidFill>
                  <a:schemeClr val="tx2"/>
                </a:solidFill>
              </a:rPr>
              <a:t>Teach your child how use to use the bathroom. How to use the proper amount of toilet paper, flushing, and the practice of good hygiene.  </a:t>
            </a:r>
          </a:p>
          <a:p>
            <a:pPr marL="285750" indent="-285750">
              <a:buFont typeface="Arial" panose="020B0604020202020204" pitchFamily="34" charset="0"/>
              <a:buChar char="•"/>
            </a:pPr>
            <a:r>
              <a:rPr lang="en-US" dirty="0">
                <a:solidFill>
                  <a:schemeClr val="tx2"/>
                </a:solidFill>
              </a:rPr>
              <a:t>Teach your child how to wash their hands and to use the proper amount of paper towels.</a:t>
            </a:r>
          </a:p>
          <a:p>
            <a:pPr marL="285750" indent="-285750">
              <a:buFont typeface="Arial" panose="020B0604020202020204" pitchFamily="34" charset="0"/>
              <a:buChar char="•"/>
            </a:pPr>
            <a:r>
              <a:rPr lang="en-US" dirty="0">
                <a:solidFill>
                  <a:schemeClr val="tx2"/>
                </a:solidFill>
              </a:rPr>
              <a:t>Teach your child how to blow their nose and cover their mouth when coughing.</a:t>
            </a:r>
          </a:p>
          <a:p>
            <a:pPr marL="285750" indent="-285750">
              <a:buFont typeface="Arial" panose="020B0604020202020204" pitchFamily="34" charset="0"/>
              <a:buChar char="•"/>
            </a:pPr>
            <a:r>
              <a:rPr lang="en-US" dirty="0">
                <a:solidFill>
                  <a:schemeClr val="tx2"/>
                </a:solidFill>
              </a:rPr>
              <a:t>Teach your child how to tie their shoes.</a:t>
            </a:r>
            <a:endParaRPr lang="en-US" dirty="0"/>
          </a:p>
        </p:txBody>
      </p:sp>
      <p:sp>
        <p:nvSpPr>
          <p:cNvPr id="4" name="TextBox 3"/>
          <p:cNvSpPr txBox="1"/>
          <p:nvPr/>
        </p:nvSpPr>
        <p:spPr>
          <a:xfrm>
            <a:off x="2090056" y="188686"/>
            <a:ext cx="8229601" cy="400110"/>
          </a:xfrm>
          <a:prstGeom prst="rect">
            <a:avLst/>
          </a:prstGeom>
          <a:noFill/>
        </p:spPr>
        <p:txBody>
          <a:bodyPr wrap="square" rtlCol="0">
            <a:spAutoFit/>
          </a:bodyPr>
          <a:lstStyle/>
          <a:p>
            <a:r>
              <a:rPr lang="en-US" sz="2000" dirty="0">
                <a:solidFill>
                  <a:schemeClr val="tx2"/>
                </a:solidFill>
              </a:rPr>
              <a:t>What your child should be able to do before Kindergarten</a:t>
            </a:r>
            <a:r>
              <a:rPr lang="en-US" dirty="0">
                <a:solidFill>
                  <a:schemeClr val="tx2"/>
                </a:solidFill>
              </a:rPr>
              <a:t>!</a:t>
            </a:r>
          </a:p>
        </p:txBody>
      </p:sp>
      <p:pic>
        <p:nvPicPr>
          <p:cNvPr id="5" name="Picture 4" descr="Kate Sullivan  Element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39" y="188686"/>
            <a:ext cx="1433104" cy="7837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838224"/>
      </p:ext>
    </p:extLst>
  </p:cSld>
  <p:clrMapOvr>
    <a:masterClrMapping/>
  </p:clrMapOvr>
  <mc:AlternateContent xmlns:mc="http://schemas.openxmlformats.org/markup-compatibility/2006" xmlns:p14="http://schemas.microsoft.com/office/powerpoint/2010/main">
    <mc:Choice Requires="p14">
      <p:transition spd="slow" p14:dur="1200" advTm="25000">
        <p14:prism/>
      </p:transition>
    </mc:Choice>
    <mc:Fallback xmlns="">
      <p:transition spd="slow" advTm="2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740228"/>
            <a:ext cx="10058402" cy="5612917"/>
          </a:xfrm>
        </p:spPr>
        <p:txBody>
          <a:bodyPr>
            <a:normAutofit/>
          </a:bodyPr>
          <a:lstStyle/>
          <a:p>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endParaRPr lang="en-US" sz="2200" dirty="0"/>
          </a:p>
        </p:txBody>
      </p:sp>
      <p:sp>
        <p:nvSpPr>
          <p:cNvPr id="5" name="Rectangle 4"/>
          <p:cNvSpPr/>
          <p:nvPr/>
        </p:nvSpPr>
        <p:spPr>
          <a:xfrm>
            <a:off x="1683656" y="188687"/>
            <a:ext cx="8345715" cy="6124754"/>
          </a:xfrm>
          <a:prstGeom prst="rect">
            <a:avLst/>
          </a:prstGeom>
        </p:spPr>
        <p:txBody>
          <a:bodyPr wrap="square">
            <a:spAutoFit/>
          </a:bodyPr>
          <a:lstStyle/>
          <a:p>
            <a:pPr algn="ctr"/>
            <a:r>
              <a:rPr lang="en-US" sz="4800" dirty="0">
                <a:solidFill>
                  <a:schemeClr val="tx2"/>
                </a:solidFill>
                <a:latin typeface="Janda Stylish Script" panose="02000505000000020002" pitchFamily="2" charset="0"/>
              </a:rPr>
              <a:t>2021-2022 School Supply List</a:t>
            </a:r>
            <a:endParaRPr lang="en-US" sz="4800" b="1" dirty="0">
              <a:solidFill>
                <a:schemeClr val="tx2"/>
              </a:solidFill>
              <a:latin typeface="KG Already Home" panose="02000505000000020004" pitchFamily="2" charset="0"/>
            </a:endParaRPr>
          </a:p>
          <a:p>
            <a:pPr algn="ctr"/>
            <a:endParaRPr lang="en-US" b="1" dirty="0">
              <a:solidFill>
                <a:schemeClr val="tx2"/>
              </a:solidFill>
              <a:latin typeface="+mj-lt"/>
            </a:endParaRPr>
          </a:p>
          <a:p>
            <a:pPr marL="342900" indent="-342900">
              <a:buAutoNum type="arabicPeriod"/>
            </a:pPr>
            <a:r>
              <a:rPr lang="en-US" dirty="0">
                <a:solidFill>
                  <a:schemeClr val="tx2"/>
                </a:solidFill>
                <a:latin typeface="Janda Closer To Free" panose="02000503000000020003" pitchFamily="2" charset="0"/>
              </a:rPr>
              <a:t>1 Pair of Headphones - Please label with Child’s name.</a:t>
            </a:r>
          </a:p>
          <a:p>
            <a:pPr marL="342900" indent="-342900">
              <a:buAutoNum type="arabicPeriod"/>
            </a:pPr>
            <a:r>
              <a:rPr lang="en-US" dirty="0">
                <a:solidFill>
                  <a:schemeClr val="tx2"/>
                </a:solidFill>
                <a:latin typeface="Janda Closer To Free" panose="02000503000000020003" pitchFamily="2" charset="0"/>
              </a:rPr>
              <a:t>3 Boxes of Crayola Crayons – 24 count</a:t>
            </a:r>
          </a:p>
          <a:p>
            <a:pPr marL="342900" indent="-342900">
              <a:buAutoNum type="arabicPeriod"/>
            </a:pPr>
            <a:r>
              <a:rPr lang="en-US" dirty="0">
                <a:solidFill>
                  <a:schemeClr val="tx2"/>
                </a:solidFill>
                <a:latin typeface="Janda Closer To Free" panose="02000503000000020003" pitchFamily="2" charset="0"/>
              </a:rPr>
              <a:t>1 plastic school tool box</a:t>
            </a:r>
          </a:p>
          <a:p>
            <a:pPr marL="342900" indent="-342900">
              <a:buAutoNum type="arabicPeriod"/>
            </a:pPr>
            <a:r>
              <a:rPr lang="en-US" dirty="0">
                <a:solidFill>
                  <a:schemeClr val="tx2"/>
                </a:solidFill>
                <a:latin typeface="Janda Closer To Free" panose="02000503000000020003" pitchFamily="2" charset="0"/>
              </a:rPr>
              <a:t>12  Glue Sticks </a:t>
            </a:r>
          </a:p>
          <a:p>
            <a:pPr marL="342900" indent="-342900">
              <a:buAutoNum type="arabicPeriod"/>
            </a:pPr>
            <a:r>
              <a:rPr lang="en-US" dirty="0">
                <a:solidFill>
                  <a:schemeClr val="tx2"/>
                </a:solidFill>
                <a:latin typeface="Janda Closer To Free" panose="02000503000000020003" pitchFamily="2" charset="0"/>
              </a:rPr>
              <a:t>1 Pack of thick Washable Markers – 8 count</a:t>
            </a:r>
          </a:p>
          <a:p>
            <a:pPr marL="342900" indent="-342900">
              <a:buAutoNum type="arabicPeriod"/>
            </a:pPr>
            <a:r>
              <a:rPr lang="en-US" dirty="0">
                <a:solidFill>
                  <a:schemeClr val="tx2"/>
                </a:solidFill>
                <a:latin typeface="Janda Closer To Free" panose="02000503000000020003" pitchFamily="2" charset="0"/>
              </a:rPr>
              <a:t>1 Pack thin Expo Markers</a:t>
            </a:r>
          </a:p>
          <a:p>
            <a:pPr marL="342900" indent="-342900">
              <a:buAutoNum type="arabicPeriod"/>
            </a:pPr>
            <a:r>
              <a:rPr lang="en-US" dirty="0">
                <a:solidFill>
                  <a:schemeClr val="tx2"/>
                </a:solidFill>
                <a:latin typeface="Janda Closer To Free" panose="02000503000000020003" pitchFamily="2" charset="0"/>
              </a:rPr>
              <a:t>1 Pack of No. 2 Pencils – 12 count</a:t>
            </a:r>
          </a:p>
          <a:p>
            <a:pPr marL="342900" indent="-342900">
              <a:buAutoNum type="arabicPeriod"/>
            </a:pPr>
            <a:r>
              <a:rPr lang="en-US" dirty="0">
                <a:solidFill>
                  <a:schemeClr val="tx2"/>
                </a:solidFill>
                <a:latin typeface="Janda Closer To Free" panose="02000503000000020003" pitchFamily="2" charset="0"/>
              </a:rPr>
              <a:t>1 Pair of </a:t>
            </a:r>
            <a:r>
              <a:rPr lang="en-US" dirty="0" err="1">
                <a:solidFill>
                  <a:schemeClr val="tx2"/>
                </a:solidFill>
                <a:latin typeface="Janda Closer To Free" panose="02000503000000020003" pitchFamily="2" charset="0"/>
              </a:rPr>
              <a:t>Fiskar</a:t>
            </a:r>
            <a:r>
              <a:rPr lang="en-US" dirty="0">
                <a:solidFill>
                  <a:schemeClr val="tx2"/>
                </a:solidFill>
                <a:latin typeface="Janda Closer To Free" panose="02000503000000020003" pitchFamily="2" charset="0"/>
              </a:rPr>
              <a:t> Kids blunt scissors</a:t>
            </a:r>
          </a:p>
          <a:p>
            <a:pPr marL="342900" indent="-342900">
              <a:buAutoNum type="arabicPeriod"/>
            </a:pPr>
            <a:r>
              <a:rPr lang="en-US" dirty="0">
                <a:solidFill>
                  <a:schemeClr val="tx2"/>
                </a:solidFill>
                <a:latin typeface="Janda Closer To Free" panose="02000503000000020003" pitchFamily="2" charset="0"/>
              </a:rPr>
              <a:t>Full sized backpack</a:t>
            </a:r>
          </a:p>
          <a:p>
            <a:pPr marL="342900" indent="-342900">
              <a:buAutoNum type="arabicPeriod"/>
            </a:pPr>
            <a:r>
              <a:rPr lang="en-US" dirty="0">
                <a:solidFill>
                  <a:schemeClr val="tx2"/>
                </a:solidFill>
                <a:latin typeface="Janda Closer To Free" panose="02000503000000020003" pitchFamily="2" charset="0"/>
              </a:rPr>
              <a:t> Change of clothes</a:t>
            </a:r>
          </a:p>
          <a:p>
            <a:pPr marL="342900" indent="-342900">
              <a:buAutoNum type="arabicPeriod"/>
            </a:pPr>
            <a:r>
              <a:rPr lang="en-US" dirty="0">
                <a:solidFill>
                  <a:schemeClr val="tx2"/>
                </a:solidFill>
                <a:latin typeface="Janda Closer To Free" panose="02000503000000020003" pitchFamily="2" charset="0"/>
              </a:rPr>
              <a:t> Refillable water bottle</a:t>
            </a:r>
          </a:p>
          <a:p>
            <a:r>
              <a:rPr lang="en-US" dirty="0">
                <a:solidFill>
                  <a:schemeClr val="tx2"/>
                </a:solidFill>
              </a:rPr>
              <a:t> </a:t>
            </a:r>
          </a:p>
          <a:p>
            <a:endParaRPr lang="en-US" dirty="0">
              <a:solidFill>
                <a:schemeClr val="tx2"/>
              </a:solidFill>
            </a:endParaRPr>
          </a:p>
          <a:p>
            <a:endParaRPr lang="en-US" dirty="0">
              <a:solidFill>
                <a:schemeClr val="tx2"/>
              </a:solidFill>
            </a:endParaRPr>
          </a:p>
          <a:p>
            <a:endParaRPr lang="en-US" dirty="0">
              <a:solidFill>
                <a:schemeClr val="tx2"/>
              </a:solidFill>
              <a:latin typeface="Janda Closer To Free" panose="02000503000000020003" pitchFamily="2" charset="0"/>
            </a:endParaRPr>
          </a:p>
          <a:p>
            <a:pPr marL="457200" indent="-457200" algn="just">
              <a:buFont typeface="Arial" panose="020B0604020202020204" pitchFamily="34" charset="0"/>
              <a:buChar char="•"/>
            </a:pPr>
            <a:endParaRPr lang="en-US" sz="2000" b="1" dirty="0">
              <a:solidFill>
                <a:schemeClr val="tx2"/>
              </a:solidFill>
              <a:latin typeface="+mj-lt"/>
            </a:endParaRPr>
          </a:p>
          <a:p>
            <a:pPr marL="457200" indent="-457200" algn="just">
              <a:buFont typeface="Arial" panose="020B0604020202020204" pitchFamily="34" charset="0"/>
              <a:buChar char="•"/>
            </a:pPr>
            <a:endParaRPr lang="en-US" b="1" dirty="0">
              <a:solidFill>
                <a:schemeClr val="tx2"/>
              </a:solidFill>
            </a:endParaRPr>
          </a:p>
          <a:p>
            <a:pPr algn="just"/>
            <a:endParaRPr lang="en-US" b="1" dirty="0">
              <a:solidFill>
                <a:schemeClr val="tx2"/>
              </a:solidFill>
            </a:endParaRPr>
          </a:p>
        </p:txBody>
      </p:sp>
      <p:pic>
        <p:nvPicPr>
          <p:cNvPr id="6" name="Picture 5" descr="Today was the first day of school. It was an almost uneventful excep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2538" y="3935392"/>
            <a:ext cx="5966914" cy="2839713"/>
          </a:xfrm>
          <a:prstGeom prst="rect">
            <a:avLst/>
          </a:prstGeom>
        </p:spPr>
      </p:pic>
      <p:pic>
        <p:nvPicPr>
          <p:cNvPr id="7" name="Picture 6" descr="Kate Sullivan  Element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39" y="188686"/>
            <a:ext cx="1433104" cy="7837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559223"/>
      </p:ext>
    </p:extLst>
  </p:cSld>
  <p:clrMapOvr>
    <a:masterClrMapping/>
  </p:clrMapOvr>
  <mc:AlternateContent xmlns:mc="http://schemas.openxmlformats.org/markup-compatibility/2006" xmlns:p14="http://schemas.microsoft.com/office/powerpoint/2010/main">
    <mc:Choice Requires="p14">
      <p:transition spd="slow" p14:dur="1200" advTm="20000">
        <p14:prism/>
      </p:transition>
    </mc:Choice>
    <mc:Fallback xmlns="">
      <p:transition spd="slow" advTm="2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740228"/>
            <a:ext cx="10058402" cy="5612917"/>
          </a:xfrm>
        </p:spPr>
        <p:txBody>
          <a:bodyPr>
            <a:normAutofit/>
          </a:bodyPr>
          <a:lstStyle/>
          <a:p>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endParaRPr lang="en-US" sz="2200" dirty="0"/>
          </a:p>
        </p:txBody>
      </p:sp>
      <p:sp>
        <p:nvSpPr>
          <p:cNvPr id="3" name="Rectangle 2"/>
          <p:cNvSpPr/>
          <p:nvPr/>
        </p:nvSpPr>
        <p:spPr>
          <a:xfrm>
            <a:off x="2786743" y="274290"/>
            <a:ext cx="6357257" cy="5878532"/>
          </a:xfrm>
          <a:prstGeom prst="rect">
            <a:avLst/>
          </a:prstGeom>
        </p:spPr>
        <p:txBody>
          <a:bodyPr wrap="square">
            <a:spAutoFit/>
          </a:bodyPr>
          <a:lstStyle/>
          <a:p>
            <a:pPr algn="ctr"/>
            <a:r>
              <a:rPr lang="en-US" sz="4400" b="1" dirty="0">
                <a:solidFill>
                  <a:schemeClr val="tx2"/>
                </a:solidFill>
              </a:rPr>
              <a:t>“Parent Support”</a:t>
            </a:r>
          </a:p>
          <a:p>
            <a:pPr algn="ctr"/>
            <a:endParaRPr lang="en-US" sz="4400" b="1" dirty="0">
              <a:solidFill>
                <a:schemeClr val="tx2"/>
              </a:solidFill>
            </a:endParaRPr>
          </a:p>
          <a:p>
            <a:pPr marL="457200" indent="-457200" algn="just">
              <a:buFont typeface="Arial" panose="020B0604020202020204" pitchFamily="34" charset="0"/>
              <a:buChar char="•"/>
            </a:pPr>
            <a:r>
              <a:rPr lang="en-US" b="1" dirty="0">
                <a:solidFill>
                  <a:schemeClr val="tx2"/>
                </a:solidFill>
              </a:rPr>
              <a:t>Set aside time each day to read with your child. </a:t>
            </a:r>
          </a:p>
          <a:p>
            <a:pPr marL="457200" indent="-457200" algn="just">
              <a:buFont typeface="Arial" panose="020B0604020202020204" pitchFamily="34" charset="0"/>
              <a:buChar char="•"/>
            </a:pPr>
            <a:endParaRPr lang="en-US" b="1" dirty="0">
              <a:solidFill>
                <a:schemeClr val="tx2"/>
              </a:solidFill>
            </a:endParaRPr>
          </a:p>
          <a:p>
            <a:pPr marL="457200" indent="-457200" algn="just">
              <a:buFont typeface="Arial" panose="020B0604020202020204" pitchFamily="34" charset="0"/>
              <a:buChar char="•"/>
            </a:pPr>
            <a:r>
              <a:rPr lang="en-US" b="1" dirty="0">
                <a:solidFill>
                  <a:schemeClr val="tx2"/>
                </a:solidFill>
              </a:rPr>
              <a:t>We will have weekly homework starting in September. Your child’s teacher may send home paper copies or activities through Remind.</a:t>
            </a:r>
          </a:p>
          <a:p>
            <a:pPr marL="457200" indent="-457200" algn="just">
              <a:buFont typeface="Arial" panose="020B0604020202020204" pitchFamily="34" charset="0"/>
              <a:buChar char="•"/>
            </a:pPr>
            <a:endParaRPr lang="en-US" b="1" dirty="0">
              <a:solidFill>
                <a:schemeClr val="tx2"/>
              </a:solidFill>
            </a:endParaRPr>
          </a:p>
          <a:p>
            <a:pPr marL="457200" indent="-457200" algn="just">
              <a:buFont typeface="Arial" panose="020B0604020202020204" pitchFamily="34" charset="0"/>
              <a:buChar char="•"/>
            </a:pPr>
            <a:r>
              <a:rPr lang="en-US" b="1" dirty="0">
                <a:solidFill>
                  <a:schemeClr val="tx2"/>
                </a:solidFill>
              </a:rPr>
              <a:t>Daily folders are used to help organize your child’s work, for communication from school and from home, and provide learning tools for your child. These folders promote responsibility, prompt organization skills, and connect Parents with Teachers. </a:t>
            </a:r>
          </a:p>
          <a:p>
            <a:pPr algn="ctr"/>
            <a:endParaRPr lang="en-US" b="1" dirty="0"/>
          </a:p>
          <a:p>
            <a:pPr algn="ctr"/>
            <a:endParaRPr lang="en-US" b="1" dirty="0">
              <a:solidFill>
                <a:srgbClr val="7030A0"/>
              </a:solidFill>
              <a:latin typeface="Gill Sans MT" panose="020B0502020104020203" pitchFamily="34" charset="0"/>
            </a:endParaRPr>
          </a:p>
          <a:p>
            <a:pPr algn="ctr"/>
            <a:r>
              <a:rPr lang="en-US" sz="3600" b="1" dirty="0">
                <a:solidFill>
                  <a:srgbClr val="7030A0"/>
                </a:solidFill>
                <a:latin typeface="Janda Safe and Sound" panose="02000503000000020004" pitchFamily="2" charset="0"/>
              </a:rPr>
              <a:t> </a:t>
            </a:r>
          </a:p>
        </p:txBody>
      </p:sp>
      <p:pic>
        <p:nvPicPr>
          <p:cNvPr id="6" name="Picture 5" descr="Today was the first day of school. It was an almost uneventful excep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636" y="5349626"/>
            <a:ext cx="5734364" cy="1469457"/>
          </a:xfrm>
          <a:prstGeom prst="rect">
            <a:avLst/>
          </a:prstGeom>
        </p:spPr>
      </p:pic>
      <p:pic>
        <p:nvPicPr>
          <p:cNvPr id="7" name="Picture 6" descr="Kate Sullivan  Element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39" y="188686"/>
            <a:ext cx="1433104" cy="7837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089779"/>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740228"/>
            <a:ext cx="10058402" cy="5612917"/>
          </a:xfrm>
        </p:spPr>
        <p:txBody>
          <a:bodyPr>
            <a:normAutofit/>
          </a:bodyPr>
          <a:lstStyle/>
          <a:p>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endParaRPr lang="en-US" sz="2200" dirty="0"/>
          </a:p>
        </p:txBody>
      </p:sp>
      <p:sp>
        <p:nvSpPr>
          <p:cNvPr id="5" name="Rectangle 4"/>
          <p:cNvSpPr/>
          <p:nvPr/>
        </p:nvSpPr>
        <p:spPr>
          <a:xfrm>
            <a:off x="3048000" y="643622"/>
            <a:ext cx="6096000" cy="5293757"/>
          </a:xfrm>
          <a:prstGeom prst="rect">
            <a:avLst/>
          </a:prstGeom>
        </p:spPr>
        <p:txBody>
          <a:bodyPr>
            <a:spAutoFit/>
          </a:bodyPr>
          <a:lstStyle/>
          <a:p>
            <a:pPr algn="ctr"/>
            <a:r>
              <a:rPr lang="en-US" sz="4800" b="1" dirty="0">
                <a:solidFill>
                  <a:schemeClr val="tx2"/>
                </a:solidFill>
                <a:latin typeface="+mj-lt"/>
              </a:rPr>
              <a:t>“Grading”</a:t>
            </a:r>
          </a:p>
          <a:p>
            <a:pPr marL="457200" indent="-457200" algn="just">
              <a:buFont typeface="Arial" panose="020B0604020202020204" pitchFamily="34" charset="0"/>
              <a:buChar char="•"/>
            </a:pPr>
            <a:endParaRPr lang="en-US" sz="2000" b="1" dirty="0">
              <a:solidFill>
                <a:schemeClr val="tx2"/>
              </a:solidFill>
              <a:latin typeface="+mj-lt"/>
            </a:endParaRPr>
          </a:p>
          <a:p>
            <a:pPr marL="457200" indent="-457200" algn="just">
              <a:buFont typeface="Arial" panose="020B0604020202020204" pitchFamily="34" charset="0"/>
              <a:buChar char="•"/>
            </a:pPr>
            <a:r>
              <a:rPr lang="en-US" b="1" dirty="0">
                <a:solidFill>
                  <a:schemeClr val="tx2"/>
                </a:solidFill>
                <a:latin typeface="+mj-lt"/>
              </a:rPr>
              <a:t>Students will receive grades in behavior and work study only for first nine weeks </a:t>
            </a:r>
            <a:r>
              <a:rPr lang="en-US" b="1">
                <a:solidFill>
                  <a:schemeClr val="tx2"/>
                </a:solidFill>
                <a:latin typeface="+mj-lt"/>
              </a:rPr>
              <a:t>on the report </a:t>
            </a:r>
            <a:r>
              <a:rPr lang="en-US" b="1" dirty="0">
                <a:solidFill>
                  <a:schemeClr val="tx2"/>
                </a:solidFill>
                <a:latin typeface="+mj-lt"/>
              </a:rPr>
              <a:t>card.</a:t>
            </a:r>
          </a:p>
          <a:p>
            <a:pPr algn="just"/>
            <a:r>
              <a:rPr lang="en-US" b="1" dirty="0">
                <a:solidFill>
                  <a:schemeClr val="tx2"/>
                </a:solidFill>
                <a:latin typeface="+mj-lt"/>
              </a:rPr>
              <a:t> </a:t>
            </a:r>
          </a:p>
          <a:p>
            <a:pPr marL="457200" indent="-457200" algn="just">
              <a:buFont typeface="Arial" panose="020B0604020202020204" pitchFamily="34" charset="0"/>
              <a:buChar char="•"/>
            </a:pPr>
            <a:r>
              <a:rPr lang="en-US" b="1" dirty="0">
                <a:solidFill>
                  <a:schemeClr val="tx2"/>
                </a:solidFill>
                <a:latin typeface="+mj-lt"/>
              </a:rPr>
              <a:t>Academic grades will start in the second nine weeks.</a:t>
            </a:r>
          </a:p>
          <a:p>
            <a:pPr marL="457200" indent="-457200" algn="just">
              <a:buFont typeface="Arial" panose="020B0604020202020204" pitchFamily="34" charset="0"/>
              <a:buChar char="•"/>
            </a:pPr>
            <a:endParaRPr lang="en-US" b="1" dirty="0">
              <a:solidFill>
                <a:schemeClr val="tx2"/>
              </a:solidFill>
              <a:latin typeface="+mj-lt"/>
            </a:endParaRPr>
          </a:p>
          <a:p>
            <a:pPr marL="457200" indent="-457200" algn="just">
              <a:buFont typeface="Arial" panose="020B0604020202020204" pitchFamily="34" charset="0"/>
              <a:buChar char="•"/>
            </a:pPr>
            <a:r>
              <a:rPr lang="en-US" b="1" dirty="0">
                <a:solidFill>
                  <a:schemeClr val="tx2"/>
                </a:solidFill>
                <a:latin typeface="+mj-lt"/>
              </a:rPr>
              <a:t>Students will be graded by:	</a:t>
            </a:r>
          </a:p>
          <a:p>
            <a:pPr algn="just"/>
            <a:endParaRPr lang="en-US" b="1" dirty="0">
              <a:solidFill>
                <a:schemeClr val="tx2"/>
              </a:solidFill>
              <a:latin typeface="Gill Sans MT" panose="020B0502020104020203" pitchFamily="34" charset="0"/>
            </a:endParaRPr>
          </a:p>
          <a:p>
            <a:pPr algn="just"/>
            <a:r>
              <a:rPr lang="en-US" b="1" dirty="0">
                <a:solidFill>
                  <a:schemeClr val="tx2"/>
                </a:solidFill>
                <a:latin typeface="Gill Sans MT" panose="020B0502020104020203" pitchFamily="34" charset="0"/>
              </a:rPr>
              <a:t>	</a:t>
            </a:r>
            <a:r>
              <a:rPr lang="en-US" b="1" dirty="0">
                <a:solidFill>
                  <a:schemeClr val="tx2"/>
                </a:solidFill>
              </a:rPr>
              <a:t>1.  Work					2.  Test						3. Participation</a:t>
            </a:r>
          </a:p>
          <a:p>
            <a:pPr algn="just"/>
            <a:r>
              <a:rPr lang="en-US" b="1" dirty="0">
                <a:solidFill>
                  <a:schemeClr val="tx2"/>
                </a:solidFill>
              </a:rPr>
              <a:t>	4. Behavior</a:t>
            </a:r>
          </a:p>
          <a:p>
            <a:pPr algn="just"/>
            <a:r>
              <a:rPr lang="en-US" b="1" dirty="0">
                <a:solidFill>
                  <a:schemeClr val="tx2"/>
                </a:solidFill>
              </a:rPr>
              <a:t>	5. Work Study </a:t>
            </a:r>
          </a:p>
          <a:p>
            <a:pPr algn="just"/>
            <a:endParaRPr lang="en-US" b="1" dirty="0">
              <a:solidFill>
                <a:schemeClr val="tx2"/>
              </a:solidFill>
            </a:endParaRPr>
          </a:p>
        </p:txBody>
      </p:sp>
      <p:pic>
        <p:nvPicPr>
          <p:cNvPr id="6" name="Picture 5" descr="Today was the first day of school. It was an almost uneventful excep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800" y="4143829"/>
            <a:ext cx="4485252" cy="2573931"/>
          </a:xfrm>
          <a:prstGeom prst="rect">
            <a:avLst/>
          </a:prstGeom>
        </p:spPr>
      </p:pic>
      <p:pic>
        <p:nvPicPr>
          <p:cNvPr id="7" name="Picture 6" descr="Kate Sullivan  Element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39" y="188686"/>
            <a:ext cx="1433104" cy="7837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522533"/>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391886"/>
          </a:xfrm>
        </p:spPr>
        <p:txBody>
          <a:bodyPr>
            <a:normAutofit fontScale="90000"/>
          </a:bodyPr>
          <a:lstStyle/>
          <a:p>
            <a:r>
              <a:rPr lang="en-US" dirty="0"/>
              <a:t> </a:t>
            </a:r>
          </a:p>
        </p:txBody>
      </p:sp>
      <p:sp>
        <p:nvSpPr>
          <p:cNvPr id="3" name="Text Placeholder 2"/>
          <p:cNvSpPr>
            <a:spLocks noGrp="1"/>
          </p:cNvSpPr>
          <p:nvPr>
            <p:ph type="body" idx="1"/>
          </p:nvPr>
        </p:nvSpPr>
        <p:spPr>
          <a:xfrm>
            <a:off x="3207657" y="1015832"/>
            <a:ext cx="5871030" cy="4891482"/>
          </a:xfrm>
        </p:spPr>
        <p:txBody>
          <a:bodyPr>
            <a:normAutofit fontScale="77500" lnSpcReduction="20000"/>
          </a:bodyPr>
          <a:lstStyle/>
          <a:p>
            <a:r>
              <a:rPr lang="en-US" dirty="0"/>
              <a:t> </a:t>
            </a:r>
            <a:r>
              <a:rPr lang="en-US" dirty="0">
                <a:solidFill>
                  <a:schemeClr val="tx2"/>
                </a:solidFill>
              </a:rPr>
              <a:t> </a:t>
            </a:r>
          </a:p>
          <a:p>
            <a:r>
              <a:rPr lang="en-US" dirty="0">
                <a:solidFill>
                  <a:schemeClr val="tx2"/>
                </a:solidFill>
              </a:rPr>
              <a:t> 8:35-10:30     Language Arts  </a:t>
            </a:r>
          </a:p>
          <a:p>
            <a:r>
              <a:rPr lang="en-US" dirty="0">
                <a:solidFill>
                  <a:schemeClr val="tx2"/>
                </a:solidFill>
              </a:rPr>
              <a:t> </a:t>
            </a:r>
          </a:p>
          <a:p>
            <a:r>
              <a:rPr lang="en-US" dirty="0">
                <a:solidFill>
                  <a:schemeClr val="tx2"/>
                </a:solidFill>
              </a:rPr>
              <a:t>10:35-11:20    Special Area</a:t>
            </a:r>
          </a:p>
          <a:p>
            <a:r>
              <a:rPr lang="en-US" dirty="0">
                <a:solidFill>
                  <a:schemeClr val="tx2"/>
                </a:solidFill>
              </a:rPr>
              <a:t>        </a:t>
            </a:r>
          </a:p>
          <a:p>
            <a:r>
              <a:rPr lang="en-US" dirty="0">
                <a:solidFill>
                  <a:schemeClr val="tx2"/>
                </a:solidFill>
              </a:rPr>
              <a:t>11:30-12:00    Snack/Recess</a:t>
            </a:r>
          </a:p>
          <a:p>
            <a:r>
              <a:rPr lang="en-US" dirty="0">
                <a:solidFill>
                  <a:schemeClr val="tx2"/>
                </a:solidFill>
              </a:rPr>
              <a:t> </a:t>
            </a:r>
          </a:p>
          <a:p>
            <a:r>
              <a:rPr lang="en-US" dirty="0">
                <a:solidFill>
                  <a:schemeClr val="tx2"/>
                </a:solidFill>
              </a:rPr>
              <a:t>12:00-1:00     Math/Calendar Math</a:t>
            </a:r>
          </a:p>
          <a:p>
            <a:r>
              <a:rPr lang="en-US" dirty="0">
                <a:solidFill>
                  <a:schemeClr val="tx2"/>
                </a:solidFill>
              </a:rPr>
              <a:t> </a:t>
            </a:r>
          </a:p>
          <a:p>
            <a:r>
              <a:rPr lang="en-US" dirty="0">
                <a:solidFill>
                  <a:schemeClr val="tx2"/>
                </a:solidFill>
              </a:rPr>
              <a:t>1:05-1:35       Lunch (times may vary)</a:t>
            </a:r>
          </a:p>
          <a:p>
            <a:r>
              <a:rPr lang="en-US" dirty="0">
                <a:solidFill>
                  <a:schemeClr val="tx2"/>
                </a:solidFill>
              </a:rPr>
              <a:t> </a:t>
            </a:r>
          </a:p>
          <a:p>
            <a:r>
              <a:rPr lang="en-US" dirty="0">
                <a:solidFill>
                  <a:schemeClr val="tx2"/>
                </a:solidFill>
              </a:rPr>
              <a:t> </a:t>
            </a:r>
          </a:p>
          <a:p>
            <a:r>
              <a:rPr lang="en-US" dirty="0">
                <a:solidFill>
                  <a:schemeClr val="tx2"/>
                </a:solidFill>
              </a:rPr>
              <a:t>1:45-2:15      Social Studies/Science</a:t>
            </a:r>
          </a:p>
          <a:p>
            <a:r>
              <a:rPr lang="en-US" dirty="0">
                <a:solidFill>
                  <a:schemeClr val="tx2"/>
                </a:solidFill>
              </a:rPr>
              <a:t> </a:t>
            </a:r>
          </a:p>
          <a:p>
            <a:r>
              <a:rPr lang="en-US" dirty="0">
                <a:solidFill>
                  <a:schemeClr val="tx2"/>
                </a:solidFill>
              </a:rPr>
              <a:t>2:15-2:30      Wrap-up the day and Centers</a:t>
            </a:r>
          </a:p>
          <a:p>
            <a:r>
              <a:rPr lang="en-US" dirty="0">
                <a:solidFill>
                  <a:schemeClr val="tx2"/>
                </a:solidFill>
              </a:rPr>
              <a:t>    </a:t>
            </a:r>
          </a:p>
          <a:p>
            <a:r>
              <a:rPr lang="en-US" dirty="0">
                <a:solidFill>
                  <a:schemeClr val="tx2"/>
                </a:solidFill>
              </a:rPr>
              <a:t>2:30-2:40      Prepare for Dismissal</a:t>
            </a:r>
          </a:p>
          <a:p>
            <a:r>
              <a:rPr lang="en-US" dirty="0">
                <a:solidFill>
                  <a:schemeClr val="tx2"/>
                </a:solidFill>
              </a:rPr>
              <a:t> </a:t>
            </a:r>
          </a:p>
          <a:p>
            <a:r>
              <a:rPr lang="en-US" dirty="0">
                <a:solidFill>
                  <a:schemeClr val="tx2"/>
                </a:solidFill>
              </a:rPr>
              <a:t>2:40-2:50     Move to Dismissal Areas</a:t>
            </a:r>
          </a:p>
          <a:p>
            <a:endParaRPr lang="en-US" dirty="0"/>
          </a:p>
        </p:txBody>
      </p:sp>
      <p:pic>
        <p:nvPicPr>
          <p:cNvPr id="4" name="Picture 3" descr="Today was the first day of school. It was an almost uneventful excep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3005" y="4594156"/>
            <a:ext cx="2636309" cy="1640277"/>
          </a:xfrm>
          <a:prstGeom prst="rect">
            <a:avLst/>
          </a:prstGeom>
        </p:spPr>
      </p:pic>
      <p:sp>
        <p:nvSpPr>
          <p:cNvPr id="5" name="Rectangle 4"/>
          <p:cNvSpPr/>
          <p:nvPr/>
        </p:nvSpPr>
        <p:spPr>
          <a:xfrm>
            <a:off x="2380343" y="184835"/>
            <a:ext cx="8743269" cy="830997"/>
          </a:xfrm>
          <a:prstGeom prst="rect">
            <a:avLst/>
          </a:prstGeom>
        </p:spPr>
        <p:txBody>
          <a:bodyPr wrap="square">
            <a:spAutoFit/>
          </a:bodyPr>
          <a:lstStyle/>
          <a:p>
            <a:r>
              <a:rPr lang="en-US" sz="4800" b="1" dirty="0">
                <a:solidFill>
                  <a:schemeClr val="tx2"/>
                </a:solidFill>
              </a:rPr>
              <a:t>“A day in Kindergarten”</a:t>
            </a:r>
            <a:endParaRPr lang="en-US" sz="4800" dirty="0"/>
          </a:p>
        </p:txBody>
      </p:sp>
      <p:pic>
        <p:nvPicPr>
          <p:cNvPr id="6" name="Picture 5" descr="Kate Sullivan  Element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39" y="188686"/>
            <a:ext cx="1433104" cy="7837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748268"/>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774" y="740228"/>
            <a:ext cx="10836840" cy="5612917"/>
          </a:xfrm>
        </p:spPr>
        <p:txBody>
          <a:bodyPr>
            <a:normAutofit/>
          </a:bodyPr>
          <a:lstStyle/>
          <a:p>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endParaRPr lang="en-US" sz="2200" dirty="0"/>
          </a:p>
        </p:txBody>
      </p:sp>
      <p:sp>
        <p:nvSpPr>
          <p:cNvPr id="5" name="Rectangle 4"/>
          <p:cNvSpPr/>
          <p:nvPr/>
        </p:nvSpPr>
        <p:spPr>
          <a:xfrm>
            <a:off x="415273" y="0"/>
            <a:ext cx="10659900" cy="4739759"/>
          </a:xfrm>
          <a:prstGeom prst="rect">
            <a:avLst/>
          </a:prstGeom>
        </p:spPr>
        <p:txBody>
          <a:bodyPr wrap="square">
            <a:spAutoFit/>
          </a:bodyPr>
          <a:lstStyle/>
          <a:p>
            <a:pPr algn="ctr"/>
            <a:r>
              <a:rPr lang="en-US" sz="4800" b="1" dirty="0">
                <a:solidFill>
                  <a:schemeClr val="tx2"/>
                </a:solidFill>
                <a:latin typeface="+mj-lt"/>
              </a:rPr>
              <a:t>“A day in Kindergarten”</a:t>
            </a:r>
          </a:p>
          <a:p>
            <a:pPr algn="just"/>
            <a:endParaRPr lang="en-US" sz="2000" b="1" dirty="0">
              <a:solidFill>
                <a:schemeClr val="tx2"/>
              </a:solidFill>
              <a:latin typeface="+mj-lt"/>
            </a:endParaRPr>
          </a:p>
          <a:p>
            <a:pPr algn="just"/>
            <a:endParaRPr lang="en-US" sz="2000" b="1" dirty="0">
              <a:solidFill>
                <a:schemeClr val="tx2"/>
              </a:solidFill>
              <a:latin typeface="+mj-lt"/>
            </a:endParaRPr>
          </a:p>
          <a:p>
            <a:pPr algn="just"/>
            <a:endParaRPr lang="en-US" sz="2000" b="1" dirty="0">
              <a:solidFill>
                <a:schemeClr val="tx2"/>
              </a:solidFill>
              <a:latin typeface="+mj-lt"/>
            </a:endParaRPr>
          </a:p>
          <a:p>
            <a:pPr marL="342900" indent="-342900" algn="just">
              <a:buFont typeface="Arial" panose="020B0604020202020204" pitchFamily="34" charset="0"/>
              <a:buChar char="•"/>
            </a:pPr>
            <a:r>
              <a:rPr lang="en-US" sz="2000" b="1" dirty="0">
                <a:solidFill>
                  <a:schemeClr val="tx2"/>
                </a:solidFill>
                <a:latin typeface="+mj-lt"/>
              </a:rPr>
              <a:t>What time does school start and end?</a:t>
            </a:r>
          </a:p>
          <a:p>
            <a:pPr marL="342900" indent="-342900" algn="just">
              <a:buFont typeface="Arial" panose="020B0604020202020204" pitchFamily="34" charset="0"/>
              <a:buChar char="•"/>
            </a:pPr>
            <a:endParaRPr lang="en-US" sz="2000" b="1" dirty="0">
              <a:solidFill>
                <a:schemeClr val="tx2"/>
              </a:solidFill>
              <a:latin typeface="+mj-lt"/>
            </a:endParaRPr>
          </a:p>
          <a:p>
            <a:pPr algn="just"/>
            <a:r>
              <a:rPr lang="en-US" sz="2000" dirty="0">
                <a:solidFill>
                  <a:schemeClr val="tx2"/>
                </a:solidFill>
                <a:latin typeface="+mj-lt"/>
              </a:rPr>
              <a:t>Supervision, and doors open at 7:45 a.m. </a:t>
            </a:r>
          </a:p>
          <a:p>
            <a:pPr algn="just"/>
            <a:r>
              <a:rPr lang="en-US" sz="2000" dirty="0">
                <a:solidFill>
                  <a:schemeClr val="tx2"/>
                </a:solidFill>
                <a:latin typeface="+mj-lt"/>
              </a:rPr>
              <a:t>Breakfast begins at 8:00 a.m.</a:t>
            </a:r>
          </a:p>
          <a:p>
            <a:pPr algn="just"/>
            <a:r>
              <a:rPr lang="en-US" sz="2000" dirty="0">
                <a:solidFill>
                  <a:schemeClr val="tx2"/>
                </a:solidFill>
                <a:latin typeface="+mj-lt"/>
              </a:rPr>
              <a:t>School begins at 8:25 a.m. and ends at 2:50 p.m. </a:t>
            </a:r>
          </a:p>
          <a:p>
            <a:pPr algn="just"/>
            <a:endParaRPr lang="en-US" sz="2000" b="1" dirty="0">
              <a:solidFill>
                <a:schemeClr val="tx2"/>
              </a:solidFill>
              <a:latin typeface="+mj-lt"/>
            </a:endParaRPr>
          </a:p>
          <a:p>
            <a:pPr algn="just"/>
            <a:endParaRPr lang="en-US" sz="2000" b="1" dirty="0">
              <a:solidFill>
                <a:schemeClr val="tx2"/>
              </a:solidFill>
              <a:latin typeface="+mj-lt"/>
            </a:endParaRPr>
          </a:p>
          <a:p>
            <a:pPr algn="just"/>
            <a:r>
              <a:rPr lang="en-US" dirty="0">
                <a:solidFill>
                  <a:schemeClr val="tx2"/>
                </a:solidFill>
              </a:rPr>
              <a:t> </a:t>
            </a:r>
          </a:p>
          <a:p>
            <a:pPr lvl="1" algn="just"/>
            <a:endParaRPr lang="en-US" dirty="0">
              <a:solidFill>
                <a:schemeClr val="tx2"/>
              </a:solidFill>
            </a:endParaRPr>
          </a:p>
          <a:p>
            <a:pPr algn="just"/>
            <a:endParaRPr lang="en-US" b="1" dirty="0">
              <a:solidFill>
                <a:schemeClr val="tx2"/>
              </a:solidFill>
            </a:endParaRPr>
          </a:p>
        </p:txBody>
      </p:sp>
      <p:pic>
        <p:nvPicPr>
          <p:cNvPr id="6" name="Picture 5" descr="Today was the first day of school. It was an almost uneventful excep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6796" y="4527555"/>
            <a:ext cx="3181216" cy="1825590"/>
          </a:xfrm>
          <a:prstGeom prst="rect">
            <a:avLst/>
          </a:prstGeom>
        </p:spPr>
      </p:pic>
      <p:pic>
        <p:nvPicPr>
          <p:cNvPr id="7" name="Picture 6" descr="Kate Sullivan  Element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39" y="188686"/>
            <a:ext cx="1433104" cy="7837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770677"/>
      </p:ext>
    </p:extLst>
  </p:cSld>
  <p:clrMapOvr>
    <a:masterClrMapping/>
  </p:clrMapOvr>
  <mc:AlternateContent xmlns:mc="http://schemas.openxmlformats.org/markup-compatibility/2006" xmlns:p14="http://schemas.microsoft.com/office/powerpoint/2010/main">
    <mc:Choice Requires="p14">
      <p:transition spd="slow" p14:dur="1200" advTm="25000">
        <p14:prism/>
      </p:transition>
    </mc:Choice>
    <mc:Fallback xmlns="">
      <p:transition spd="slow" advTm="2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740228"/>
            <a:ext cx="10058402" cy="5612917"/>
          </a:xfrm>
        </p:spPr>
        <p:txBody>
          <a:bodyPr>
            <a:normAutofit/>
          </a:bodyPr>
          <a:lstStyle/>
          <a:p>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endParaRPr lang="en-US" sz="2200" dirty="0"/>
          </a:p>
        </p:txBody>
      </p:sp>
      <p:sp>
        <p:nvSpPr>
          <p:cNvPr id="5" name="Rectangle 4"/>
          <p:cNvSpPr/>
          <p:nvPr/>
        </p:nvSpPr>
        <p:spPr>
          <a:xfrm>
            <a:off x="286774" y="643622"/>
            <a:ext cx="10686027" cy="5324535"/>
          </a:xfrm>
          <a:prstGeom prst="rect">
            <a:avLst/>
          </a:prstGeom>
        </p:spPr>
        <p:txBody>
          <a:bodyPr wrap="square">
            <a:spAutoFit/>
          </a:bodyPr>
          <a:lstStyle/>
          <a:p>
            <a:pPr algn="ctr"/>
            <a:r>
              <a:rPr lang="en-US" sz="4800" b="1" dirty="0">
                <a:solidFill>
                  <a:schemeClr val="tx2"/>
                </a:solidFill>
                <a:latin typeface="+mj-lt"/>
              </a:rPr>
              <a:t>“A day in Kindergarten”</a:t>
            </a:r>
          </a:p>
          <a:p>
            <a:pPr algn="just"/>
            <a:r>
              <a:rPr lang="en-US" sz="2000" b="1" dirty="0">
                <a:solidFill>
                  <a:schemeClr val="tx2"/>
                </a:solidFill>
                <a:latin typeface="+mj-lt"/>
              </a:rPr>
              <a:t> </a:t>
            </a:r>
          </a:p>
          <a:p>
            <a:pPr algn="just"/>
            <a:r>
              <a:rPr lang="en-US" sz="2000" b="1" dirty="0">
                <a:solidFill>
                  <a:schemeClr val="tx2"/>
                </a:solidFill>
                <a:latin typeface="+mj-lt"/>
              </a:rPr>
              <a:t>     </a:t>
            </a:r>
            <a:r>
              <a:rPr lang="en-US" b="1" dirty="0">
                <a:solidFill>
                  <a:schemeClr val="tx2"/>
                </a:solidFill>
              </a:rPr>
              <a:t>What does my child need to bring to school everyday?</a:t>
            </a:r>
          </a:p>
          <a:p>
            <a:pPr lvl="1" algn="just"/>
            <a:endParaRPr lang="en-US" b="1" dirty="0">
              <a:solidFill>
                <a:schemeClr val="tx2"/>
              </a:solidFill>
            </a:endParaRPr>
          </a:p>
          <a:p>
            <a:pPr lvl="1" algn="just"/>
            <a:r>
              <a:rPr lang="en-US" b="1" dirty="0">
                <a:solidFill>
                  <a:schemeClr val="tx2"/>
                </a:solidFill>
              </a:rPr>
              <a:t>        </a:t>
            </a:r>
            <a:r>
              <a:rPr lang="en-US" dirty="0">
                <a:solidFill>
                  <a:schemeClr val="tx2"/>
                </a:solidFill>
              </a:rPr>
              <a:t>Backpack, Daily Folder, easy to eat healthy snack and a lunch if they</a:t>
            </a:r>
          </a:p>
          <a:p>
            <a:pPr lvl="1" algn="just"/>
            <a:r>
              <a:rPr lang="en-US" dirty="0">
                <a:solidFill>
                  <a:schemeClr val="tx2"/>
                </a:solidFill>
              </a:rPr>
              <a:t>		 are not eating the cafeteria lunch.</a:t>
            </a:r>
          </a:p>
          <a:p>
            <a:pPr lvl="1" algn="just"/>
            <a:r>
              <a:rPr lang="en-US" dirty="0">
                <a:solidFill>
                  <a:schemeClr val="tx2"/>
                </a:solidFill>
              </a:rPr>
              <a:t>		</a:t>
            </a:r>
          </a:p>
          <a:p>
            <a:pPr lvl="1" algn="just"/>
            <a:endParaRPr lang="en-US" b="1" dirty="0">
              <a:solidFill>
                <a:schemeClr val="tx2"/>
              </a:solidFill>
            </a:endParaRPr>
          </a:p>
          <a:p>
            <a:pPr lvl="1" algn="just"/>
            <a:endParaRPr lang="en-US" b="1" dirty="0">
              <a:solidFill>
                <a:schemeClr val="tx2"/>
              </a:solidFill>
            </a:endParaRPr>
          </a:p>
          <a:p>
            <a:pPr lvl="1" algn="just"/>
            <a:endParaRPr lang="en-US" b="1" dirty="0">
              <a:solidFill>
                <a:schemeClr val="tx2"/>
              </a:solidFill>
            </a:endParaRPr>
          </a:p>
          <a:p>
            <a:pPr lvl="1" algn="just"/>
            <a:r>
              <a:rPr lang="en-US" b="1" dirty="0">
                <a:solidFill>
                  <a:schemeClr val="tx2"/>
                </a:solidFill>
              </a:rPr>
              <a:t>What are the Special Areas at school and when do they occur?</a:t>
            </a:r>
          </a:p>
          <a:p>
            <a:pPr marL="742950" lvl="1" indent="-285750" algn="just">
              <a:buFont typeface="Arial" panose="020B0604020202020204" pitchFamily="34" charset="0"/>
              <a:buChar char="•"/>
            </a:pPr>
            <a:endParaRPr lang="en-US" b="1" dirty="0">
              <a:solidFill>
                <a:schemeClr val="tx2"/>
              </a:solidFill>
            </a:endParaRPr>
          </a:p>
          <a:p>
            <a:pPr lvl="1" algn="just"/>
            <a:r>
              <a:rPr lang="en-US" dirty="0">
                <a:solidFill>
                  <a:schemeClr val="tx2"/>
                </a:solidFill>
              </a:rPr>
              <a:t>Your child will attend one Special Area class each day: </a:t>
            </a:r>
          </a:p>
          <a:p>
            <a:pPr lvl="1" algn="just"/>
            <a:r>
              <a:rPr lang="en-US" dirty="0">
                <a:solidFill>
                  <a:schemeClr val="tx2"/>
                </a:solidFill>
              </a:rPr>
              <a:t>Art, PE1, Music, Media, PE2, Guidance – A rotation schedule </a:t>
            </a:r>
          </a:p>
          <a:p>
            <a:pPr lvl="1" algn="just"/>
            <a:r>
              <a:rPr lang="en-US" dirty="0">
                <a:solidFill>
                  <a:schemeClr val="tx2"/>
                </a:solidFill>
              </a:rPr>
              <a:t>will be sent home by your child’s teacher. </a:t>
            </a:r>
          </a:p>
          <a:p>
            <a:pPr lvl="1" algn="just"/>
            <a:endParaRPr lang="en-US" dirty="0">
              <a:solidFill>
                <a:schemeClr val="tx2"/>
              </a:solidFill>
            </a:endParaRPr>
          </a:p>
          <a:p>
            <a:pPr algn="just"/>
            <a:endParaRPr lang="en-US" b="1" dirty="0">
              <a:solidFill>
                <a:schemeClr val="tx2"/>
              </a:solidFill>
            </a:endParaRPr>
          </a:p>
        </p:txBody>
      </p:sp>
      <p:pic>
        <p:nvPicPr>
          <p:cNvPr id="6" name="Picture 5" descr="Today was the first day of school. It was an almost uneventful excep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0867" y="4509049"/>
            <a:ext cx="4445340" cy="2215842"/>
          </a:xfrm>
          <a:prstGeom prst="rect">
            <a:avLst/>
          </a:prstGeom>
        </p:spPr>
      </p:pic>
      <p:pic>
        <p:nvPicPr>
          <p:cNvPr id="7" name="Picture 6" descr="Kate Sullivan  Element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39" y="188686"/>
            <a:ext cx="1433104" cy="7837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032412"/>
      </p:ext>
    </p:extLst>
  </p:cSld>
  <p:clrMapOvr>
    <a:masterClrMapping/>
  </p:clrMapOvr>
  <mc:AlternateContent xmlns:mc="http://schemas.openxmlformats.org/markup-compatibility/2006" xmlns:p14="http://schemas.microsoft.com/office/powerpoint/2010/main">
    <mc:Choice Requires="p14">
      <p:transition spd="slow" p14:dur="1200" advTm="15000">
        <p14:prism/>
      </p:transition>
    </mc:Choice>
    <mc:Fallback xmlns="">
      <p:transition spd="slow" advTm="1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887392"/>
          </a:xfrm>
        </p:spPr>
        <p:txBody>
          <a:bodyPr>
            <a:normAutofit/>
          </a:bodyPr>
          <a:lstStyle/>
          <a:p>
            <a:pPr algn="ctr"/>
            <a:r>
              <a:rPr lang="en-US" sz="4800" b="1" dirty="0">
                <a:solidFill>
                  <a:schemeClr val="tx2"/>
                </a:solidFill>
              </a:rPr>
              <a:t>“Kindergarten Registration” </a:t>
            </a:r>
          </a:p>
        </p:txBody>
      </p:sp>
      <p:sp>
        <p:nvSpPr>
          <p:cNvPr id="3" name="Content Placeholder 2"/>
          <p:cNvSpPr>
            <a:spLocks noGrp="1"/>
          </p:cNvSpPr>
          <p:nvPr>
            <p:ph idx="1"/>
          </p:nvPr>
        </p:nvSpPr>
        <p:spPr>
          <a:xfrm>
            <a:off x="381966" y="1574157"/>
            <a:ext cx="11435786" cy="4407542"/>
          </a:xfrm>
        </p:spPr>
        <p:txBody>
          <a:bodyPr>
            <a:normAutofit/>
          </a:bodyPr>
          <a:lstStyle/>
          <a:p>
            <a:pPr marL="0" indent="0">
              <a:buNone/>
            </a:pPr>
            <a:r>
              <a:rPr lang="en-US" dirty="0">
                <a:solidFill>
                  <a:schemeClr val="tx2"/>
                </a:solidFill>
              </a:rPr>
              <a:t>Visit KSE website </a:t>
            </a:r>
            <a:r>
              <a:rPr lang="en-US" dirty="0">
                <a:solidFill>
                  <a:schemeClr val="tx2"/>
                </a:solidFill>
                <a:hlinkClick r:id="rId2"/>
              </a:rPr>
              <a:t>https://leonschools.net/sullivan</a:t>
            </a:r>
            <a:r>
              <a:rPr lang="en-US" dirty="0">
                <a:solidFill>
                  <a:schemeClr val="tx2"/>
                </a:solidFill>
              </a:rPr>
              <a:t>  look for this  </a:t>
            </a:r>
          </a:p>
          <a:p>
            <a:pPr marL="0" indent="0">
              <a:buNone/>
            </a:pPr>
            <a:endParaRPr lang="en-US" dirty="0">
              <a:solidFill>
                <a:schemeClr val="tx2"/>
              </a:solidFill>
            </a:endParaRPr>
          </a:p>
          <a:p>
            <a:pPr marL="0" indent="0">
              <a:buNone/>
            </a:pPr>
            <a:r>
              <a:rPr lang="en-US" sz="2200" b="1" dirty="0">
                <a:solidFill>
                  <a:schemeClr val="tx2"/>
                </a:solidFill>
              </a:rPr>
              <a:t>Step 1 </a:t>
            </a:r>
            <a:r>
              <a:rPr lang="en-US" sz="2200" dirty="0">
                <a:solidFill>
                  <a:schemeClr val="tx2"/>
                </a:solidFill>
              </a:rPr>
              <a:t>– Complete the new student on-line registration </a:t>
            </a:r>
          </a:p>
          <a:p>
            <a:pPr marL="0" indent="0">
              <a:buNone/>
            </a:pPr>
            <a:r>
              <a:rPr lang="en-US" sz="2200" b="1" dirty="0">
                <a:solidFill>
                  <a:schemeClr val="tx2"/>
                </a:solidFill>
              </a:rPr>
              <a:t>Step 2 </a:t>
            </a:r>
            <a:r>
              <a:rPr lang="en-US" sz="2200" dirty="0">
                <a:solidFill>
                  <a:schemeClr val="tx2"/>
                </a:solidFill>
              </a:rPr>
              <a:t>– Please email the required documentation listed below to 		    	    complete your child’s enrollment process. </a:t>
            </a:r>
          </a:p>
          <a:p>
            <a:pPr marL="0" indent="0">
              <a:buNone/>
            </a:pPr>
            <a:r>
              <a:rPr lang="en-US" dirty="0">
                <a:solidFill>
                  <a:schemeClr val="tx2"/>
                </a:solidFill>
              </a:rPr>
              <a:t>     </a:t>
            </a:r>
            <a:r>
              <a:rPr lang="en-US" sz="2200" b="1" u="sng" dirty="0">
                <a:solidFill>
                  <a:schemeClr val="tx2"/>
                </a:solidFill>
              </a:rPr>
              <a:t>2 Proofs of Address</a:t>
            </a:r>
            <a:r>
              <a:rPr lang="en-US" b="1" dirty="0">
                <a:solidFill>
                  <a:schemeClr val="tx2"/>
                </a:solidFill>
              </a:rPr>
              <a:t>  </a:t>
            </a:r>
            <a:r>
              <a:rPr lang="en-US" sz="1600" dirty="0">
                <a:solidFill>
                  <a:schemeClr val="tx2"/>
                </a:solidFill>
              </a:rPr>
              <a:t>(one from each category)</a:t>
            </a:r>
            <a:endParaRPr lang="en-US" sz="1600" u="sng" dirty="0">
              <a:solidFill>
                <a:schemeClr val="tx2"/>
              </a:solidFill>
            </a:endParaRPr>
          </a:p>
          <a:p>
            <a:pPr marL="0" indent="0">
              <a:buNone/>
            </a:pPr>
            <a:r>
              <a:rPr lang="en-US" sz="1800" dirty="0">
                <a:solidFill>
                  <a:schemeClr val="tx2"/>
                </a:solidFill>
              </a:rPr>
              <a:t>         Category 1- Current lease/rental agreement, mortgage statement, property tax</a:t>
            </a:r>
            <a:br>
              <a:rPr lang="en-US" sz="1800" dirty="0">
                <a:solidFill>
                  <a:schemeClr val="tx2"/>
                </a:solidFill>
              </a:rPr>
            </a:br>
            <a:br>
              <a:rPr lang="en-US" sz="1800" dirty="0">
                <a:solidFill>
                  <a:schemeClr val="tx2"/>
                </a:solidFill>
              </a:rPr>
            </a:br>
            <a:r>
              <a:rPr lang="en-US" sz="1800" dirty="0">
                <a:solidFill>
                  <a:schemeClr val="tx2"/>
                </a:solidFill>
              </a:rPr>
              <a:t>         Category 2 - Current Utility bill, vehicle registration, homeowner’s/rental insurance</a:t>
            </a:r>
          </a:p>
        </p:txBody>
      </p:sp>
      <p:pic>
        <p:nvPicPr>
          <p:cNvPr id="4" name="Picture 3" descr="Croc Reg "/>
          <p:cNvPicPr/>
          <p:nvPr/>
        </p:nvPicPr>
        <p:blipFill>
          <a:blip r:embed="rId3">
            <a:extLst>
              <a:ext uri="{28A0092B-C50C-407E-A947-70E740481C1C}">
                <a14:useLocalDpi xmlns:a14="http://schemas.microsoft.com/office/drawing/2010/main" val="0"/>
              </a:ext>
            </a:extLst>
          </a:blip>
          <a:srcRect/>
          <a:stretch>
            <a:fillRect/>
          </a:stretch>
        </p:blipFill>
        <p:spPr bwMode="auto">
          <a:xfrm>
            <a:off x="10319733" y="1481558"/>
            <a:ext cx="904875" cy="932180"/>
          </a:xfrm>
          <a:prstGeom prst="rect">
            <a:avLst/>
          </a:prstGeom>
          <a:noFill/>
          <a:ln>
            <a:noFill/>
          </a:ln>
        </p:spPr>
      </p:pic>
    </p:spTree>
    <p:extLst>
      <p:ext uri="{BB962C8B-B14F-4D97-AF65-F5344CB8AC3E}">
        <p14:creationId xmlns:p14="http://schemas.microsoft.com/office/powerpoint/2010/main" val="2602864693"/>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56658" y="520859"/>
            <a:ext cx="8113853" cy="4988689"/>
          </a:xfrm>
        </p:spPr>
        <p:txBody>
          <a:bodyPr>
            <a:normAutofit/>
          </a:bodyPr>
          <a:lstStyle/>
          <a:p>
            <a:r>
              <a:rPr lang="en-US" sz="2000" b="1" dirty="0">
                <a:solidFill>
                  <a:schemeClr val="tx2"/>
                </a:solidFill>
              </a:rPr>
              <a:t>Additional required documents</a:t>
            </a:r>
          </a:p>
          <a:p>
            <a:r>
              <a:rPr lang="en-US" sz="2000" dirty="0">
                <a:solidFill>
                  <a:schemeClr val="tx2"/>
                </a:solidFill>
              </a:rPr>
              <a:t> 	</a:t>
            </a:r>
            <a:br>
              <a:rPr lang="en-US" sz="2000" dirty="0">
                <a:solidFill>
                  <a:schemeClr val="tx2"/>
                </a:solidFill>
              </a:rPr>
            </a:br>
            <a:r>
              <a:rPr lang="en-US" sz="2000" dirty="0">
                <a:solidFill>
                  <a:schemeClr val="tx2"/>
                </a:solidFill>
              </a:rPr>
              <a:t>	* Birth Certificate</a:t>
            </a:r>
          </a:p>
          <a:p>
            <a:r>
              <a:rPr lang="en-US" sz="2000" dirty="0">
                <a:solidFill>
                  <a:schemeClr val="tx2"/>
                </a:solidFill>
              </a:rPr>
              <a:t>	* Florida immunization Records (</a:t>
            </a:r>
            <a:r>
              <a:rPr lang="en-US" sz="1600" dirty="0">
                <a:solidFill>
                  <a:schemeClr val="tx2"/>
                </a:solidFill>
              </a:rPr>
              <a:t>Form 860)</a:t>
            </a:r>
            <a:br>
              <a:rPr lang="en-US" sz="1600" dirty="0">
                <a:solidFill>
                  <a:schemeClr val="tx2"/>
                </a:solidFill>
              </a:rPr>
            </a:br>
            <a:r>
              <a:rPr lang="en-US" sz="1600" dirty="0">
                <a:solidFill>
                  <a:schemeClr val="tx2"/>
                </a:solidFill>
              </a:rPr>
              <a:t>	* </a:t>
            </a:r>
            <a:r>
              <a:rPr lang="en-US" sz="2000" dirty="0">
                <a:solidFill>
                  <a:schemeClr val="tx2"/>
                </a:solidFill>
              </a:rPr>
              <a:t>Current physical exam</a:t>
            </a:r>
          </a:p>
          <a:p>
            <a:r>
              <a:rPr lang="en-US" sz="2000" dirty="0">
                <a:solidFill>
                  <a:schemeClr val="tx2"/>
                </a:solidFill>
              </a:rPr>
              <a:t>	* Driver’s License </a:t>
            </a:r>
            <a:r>
              <a:rPr lang="en-US" sz="1600" dirty="0">
                <a:solidFill>
                  <a:schemeClr val="tx2"/>
                </a:solidFill>
              </a:rPr>
              <a:t>(identification purposes only)</a:t>
            </a:r>
            <a:br>
              <a:rPr lang="en-US" sz="1600" dirty="0">
                <a:solidFill>
                  <a:schemeClr val="tx2"/>
                </a:solidFill>
              </a:rPr>
            </a:br>
            <a:r>
              <a:rPr lang="en-US" sz="1600" dirty="0">
                <a:solidFill>
                  <a:schemeClr val="tx2"/>
                </a:solidFill>
              </a:rPr>
              <a:t>	  </a:t>
            </a:r>
            <a:r>
              <a:rPr lang="en-US" sz="2000" dirty="0">
                <a:solidFill>
                  <a:schemeClr val="tx2"/>
                </a:solidFill>
              </a:rPr>
              <a:t>Custody/Guardian Court Documentation</a:t>
            </a:r>
            <a:r>
              <a:rPr lang="en-US" sz="1600" dirty="0">
                <a:solidFill>
                  <a:schemeClr val="tx2"/>
                </a:solidFill>
              </a:rPr>
              <a:t>(if applicable)</a:t>
            </a:r>
          </a:p>
          <a:p>
            <a:r>
              <a:rPr lang="en-US" sz="1600" dirty="0">
                <a:solidFill>
                  <a:schemeClr val="tx2"/>
                </a:solidFill>
              </a:rPr>
              <a:t>	  </a:t>
            </a:r>
            <a:r>
              <a:rPr lang="en-US" sz="2000" dirty="0">
                <a:solidFill>
                  <a:schemeClr val="tx2"/>
                </a:solidFill>
              </a:rPr>
              <a:t>Affidavit of Residency </a:t>
            </a:r>
            <a:r>
              <a:rPr lang="en-US" sz="1600" dirty="0">
                <a:solidFill>
                  <a:schemeClr val="tx2"/>
                </a:solidFill>
              </a:rPr>
              <a:t>(if applicable)</a:t>
            </a:r>
            <a:br>
              <a:rPr lang="en-US" sz="1600" dirty="0">
                <a:solidFill>
                  <a:schemeClr val="tx2"/>
                </a:solidFill>
              </a:rPr>
            </a:br>
            <a:br>
              <a:rPr lang="en-US" sz="1600" dirty="0">
                <a:solidFill>
                  <a:schemeClr val="tx2"/>
                </a:solidFill>
              </a:rPr>
            </a:br>
            <a:br>
              <a:rPr lang="en-US" sz="1600" dirty="0">
                <a:solidFill>
                  <a:schemeClr val="tx2"/>
                </a:solidFill>
              </a:rPr>
            </a:br>
            <a:r>
              <a:rPr lang="en-US" b="1" dirty="0">
                <a:solidFill>
                  <a:schemeClr val="tx2"/>
                </a:solidFill>
              </a:rPr>
              <a:t>Current or returning LCS Students:</a:t>
            </a:r>
            <a:br>
              <a:rPr lang="en-US" b="1" dirty="0">
                <a:solidFill>
                  <a:schemeClr val="tx2"/>
                </a:solidFill>
              </a:rPr>
            </a:br>
            <a:r>
              <a:rPr lang="en-US" b="1" dirty="0">
                <a:solidFill>
                  <a:schemeClr val="tx2"/>
                </a:solidFill>
              </a:rPr>
              <a:t>	</a:t>
            </a:r>
            <a:r>
              <a:rPr lang="en-US" sz="1800" dirty="0">
                <a:solidFill>
                  <a:schemeClr val="tx2"/>
                </a:solidFill>
              </a:rPr>
              <a:t>If you have moved into our zone, or have been approved for 	reassignment please provide 2 proofs of address. Check in 	Focus to confirm the emergency contact information is 	correct.</a:t>
            </a:r>
          </a:p>
        </p:txBody>
      </p:sp>
    </p:spTree>
    <p:extLst>
      <p:ext uri="{BB962C8B-B14F-4D97-AF65-F5344CB8AC3E}">
        <p14:creationId xmlns:p14="http://schemas.microsoft.com/office/powerpoint/2010/main" val="2607434502"/>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to Kate Sullivan Elementary	</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Dear “New” Crocodile Parents:</a:t>
            </a:r>
          </a:p>
          <a:p>
            <a:pPr marL="0" indent="0">
              <a:buNone/>
            </a:pPr>
            <a:r>
              <a:rPr lang="en-US" dirty="0"/>
              <a:t>We are excited to have you joining our awesome Crocodile Family.  Our Kindergarten Team of teachers is second to none and they are already making plans for the 2021-22 school year.  While the details are still being worked out, we are all excited about what the new school year will bring.  Please know that our faculty, staff, and administrators are committed to making student safety and success our top priority.  Please reach out to us through email or by phone if we can be of any assistance.</a:t>
            </a:r>
          </a:p>
          <a:p>
            <a:pPr marL="0" indent="0">
              <a:buNone/>
            </a:pPr>
            <a:r>
              <a:rPr lang="en-US" dirty="0"/>
              <a:t>We look forward to seeing you soon!</a:t>
            </a:r>
          </a:p>
          <a:p>
            <a:pPr marL="0" indent="0">
              <a:buNone/>
            </a:pPr>
            <a:r>
              <a:rPr lang="en-US" dirty="0"/>
              <a:t>Michael W. Bryan, Principal</a:t>
            </a:r>
          </a:p>
        </p:txBody>
      </p:sp>
    </p:spTree>
    <p:extLst>
      <p:ext uri="{BB962C8B-B14F-4D97-AF65-F5344CB8AC3E}">
        <p14:creationId xmlns:p14="http://schemas.microsoft.com/office/powerpoint/2010/main" val="1512399853"/>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454" y="213651"/>
            <a:ext cx="9074552" cy="1950815"/>
          </a:xfrm>
        </p:spPr>
        <p:txBody>
          <a:bodyPr>
            <a:normAutofit fontScale="90000"/>
          </a:bodyPr>
          <a:lstStyle/>
          <a:p>
            <a:br>
              <a:rPr lang="en-US" sz="3600" b="1" dirty="0">
                <a:solidFill>
                  <a:schemeClr val="tx2"/>
                </a:solidFill>
              </a:rPr>
            </a:br>
            <a:br>
              <a:rPr lang="en-US" sz="4400" b="1" dirty="0">
                <a:solidFill>
                  <a:schemeClr val="tx2"/>
                </a:solidFill>
              </a:rPr>
            </a:br>
            <a:br>
              <a:rPr lang="en-US" sz="4400" b="1" dirty="0">
                <a:solidFill>
                  <a:schemeClr val="tx2"/>
                </a:solidFill>
              </a:rPr>
            </a:br>
            <a:br>
              <a:rPr lang="en-US" sz="4400" b="1" dirty="0">
                <a:solidFill>
                  <a:schemeClr val="tx2"/>
                </a:solidFill>
              </a:rPr>
            </a:br>
            <a:br>
              <a:rPr lang="en-US" sz="4400" b="1" dirty="0">
                <a:solidFill>
                  <a:schemeClr val="tx2"/>
                </a:solidFill>
              </a:rPr>
            </a:br>
            <a:br>
              <a:rPr lang="en-US" sz="4400" b="1" dirty="0">
                <a:solidFill>
                  <a:schemeClr val="tx2"/>
                </a:solidFill>
              </a:rPr>
            </a:br>
            <a:br>
              <a:rPr lang="en-US" sz="4400" b="1" dirty="0">
                <a:solidFill>
                  <a:schemeClr val="tx2"/>
                </a:solidFill>
              </a:rPr>
            </a:br>
            <a:r>
              <a:rPr lang="en-US" sz="4400" b="1" dirty="0">
                <a:solidFill>
                  <a:schemeClr val="tx2"/>
                </a:solidFill>
              </a:rPr>
              <a:t>                                      </a:t>
            </a:r>
            <a:r>
              <a:rPr lang="en-US" sz="5300" b="1" dirty="0">
                <a:solidFill>
                  <a:schemeClr val="tx2"/>
                </a:solidFill>
              </a:rPr>
              <a:t>Sign up for the KSE Listserv  </a:t>
            </a:r>
            <a:br>
              <a:rPr lang="en-US" sz="3600" b="1" dirty="0">
                <a:solidFill>
                  <a:schemeClr val="tx2"/>
                </a:solidFill>
              </a:rPr>
            </a:br>
            <a:endParaRPr lang="en-US" sz="4000" b="1" dirty="0">
              <a:solidFill>
                <a:schemeClr val="tx2"/>
              </a:solidFill>
            </a:endParaRPr>
          </a:p>
        </p:txBody>
      </p:sp>
      <p:sp>
        <p:nvSpPr>
          <p:cNvPr id="3" name="Subtitle 2"/>
          <p:cNvSpPr>
            <a:spLocks noGrp="1"/>
          </p:cNvSpPr>
          <p:nvPr>
            <p:ph type="subTitle" idx="1"/>
          </p:nvPr>
        </p:nvSpPr>
        <p:spPr>
          <a:xfrm>
            <a:off x="3368233" y="1687249"/>
            <a:ext cx="6873048" cy="3752851"/>
          </a:xfrm>
        </p:spPr>
        <p:txBody>
          <a:bodyPr>
            <a:normAutofit fontScale="92500" lnSpcReduction="10000"/>
          </a:bodyPr>
          <a:lstStyle/>
          <a:p>
            <a:endParaRPr lang="en-US" sz="2200" dirty="0">
              <a:solidFill>
                <a:schemeClr val="tx2"/>
              </a:solidFill>
            </a:endParaRPr>
          </a:p>
          <a:p>
            <a:r>
              <a:rPr lang="en-US" sz="2200" b="1" dirty="0">
                <a:solidFill>
                  <a:schemeClr val="tx2"/>
                </a:solidFill>
              </a:rPr>
              <a:t>Stay informed with the latest news at our school by email.</a:t>
            </a:r>
            <a:endParaRPr lang="en-US" sz="2200" dirty="0">
              <a:solidFill>
                <a:schemeClr val="tx2"/>
              </a:solidFill>
            </a:endParaRPr>
          </a:p>
          <a:p>
            <a:endParaRPr lang="en-US" sz="1800" dirty="0">
              <a:solidFill>
                <a:schemeClr val="tx2"/>
              </a:solidFill>
            </a:endParaRPr>
          </a:p>
          <a:p>
            <a:r>
              <a:rPr lang="en-US" sz="1800" dirty="0">
                <a:solidFill>
                  <a:schemeClr val="tx2"/>
                </a:solidFill>
              </a:rPr>
              <a:t>Joining is very easy! </a:t>
            </a:r>
          </a:p>
          <a:p>
            <a:pPr marL="342900" indent="-342900">
              <a:buAutoNum type="arabicParenR"/>
            </a:pPr>
            <a:r>
              <a:rPr lang="en-US" sz="1800" dirty="0">
                <a:solidFill>
                  <a:schemeClr val="tx2"/>
                </a:solidFill>
              </a:rPr>
              <a:t>Go to https.www.leonschools.net/Sullivan</a:t>
            </a:r>
          </a:p>
          <a:p>
            <a:r>
              <a:rPr lang="en-US" sz="1800" dirty="0">
                <a:solidFill>
                  <a:schemeClr val="tx2"/>
                </a:solidFill>
              </a:rPr>
              <a:t>2) Click on listserv icon at the to of the page to receive emails and announcements from our principal.</a:t>
            </a:r>
          </a:p>
          <a:p>
            <a:r>
              <a:rPr lang="en-US" sz="1800" dirty="0">
                <a:solidFill>
                  <a:schemeClr val="tx2"/>
                </a:solidFill>
              </a:rPr>
              <a:t>3) Put your name and email address in the boxes and click on “subscribe” on right side of the page.</a:t>
            </a:r>
          </a:p>
          <a:p>
            <a:r>
              <a:rPr lang="en-US" sz="1800" dirty="0">
                <a:solidFill>
                  <a:schemeClr val="tx2"/>
                </a:solidFill>
              </a:rPr>
              <a:t>4) To confirm your identity and prevent third parties from subscribing you a list against your will, and email message with a confirmation code will be sent to the address you specify on the form. Simply wait for this message to arrive, then follow the instructions to confirm the operation. </a:t>
            </a:r>
          </a:p>
        </p:txBody>
      </p:sp>
      <p:pic>
        <p:nvPicPr>
          <p:cNvPr id="4" name="Picture 3" descr="ll "/>
          <p:cNvPicPr/>
          <p:nvPr/>
        </p:nvPicPr>
        <p:blipFill>
          <a:blip r:embed="rId2">
            <a:extLst>
              <a:ext uri="{28A0092B-C50C-407E-A947-70E740481C1C}">
                <a14:useLocalDpi xmlns:a14="http://schemas.microsoft.com/office/drawing/2010/main" val="0"/>
              </a:ext>
            </a:extLst>
          </a:blip>
          <a:srcRect/>
          <a:stretch>
            <a:fillRect/>
          </a:stretch>
        </p:blipFill>
        <p:spPr bwMode="auto">
          <a:xfrm>
            <a:off x="10241281" y="2217513"/>
            <a:ext cx="1645920" cy="1584770"/>
          </a:xfrm>
          <a:prstGeom prst="rect">
            <a:avLst/>
          </a:prstGeom>
          <a:noFill/>
          <a:ln>
            <a:noFill/>
          </a:ln>
        </p:spPr>
      </p:pic>
    </p:spTree>
    <p:extLst>
      <p:ext uri="{BB962C8B-B14F-4D97-AF65-F5344CB8AC3E}">
        <p14:creationId xmlns:p14="http://schemas.microsoft.com/office/powerpoint/2010/main" val="1334597717"/>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4400" dirty="0"/>
              <a:t>We hope you have a safe and restful summer and we look forward to seeing you soon!</a:t>
            </a:r>
          </a:p>
        </p:txBody>
      </p:sp>
    </p:spTree>
    <p:extLst>
      <p:ext uri="{BB962C8B-B14F-4D97-AF65-F5344CB8AC3E}">
        <p14:creationId xmlns:p14="http://schemas.microsoft.com/office/powerpoint/2010/main" val="3947018149"/>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31" y="304800"/>
            <a:ext cx="10888483" cy="1219200"/>
          </a:xfrm>
        </p:spPr>
        <p:txBody>
          <a:bodyPr/>
          <a:lstStyle/>
          <a:p>
            <a:pPr algn="ctr"/>
            <a:r>
              <a:rPr lang="en-US" dirty="0">
                <a:solidFill>
                  <a:schemeClr val="tx1"/>
                </a:solidFill>
              </a:rPr>
              <a:t> Kate Sullivan Elementary School</a:t>
            </a:r>
            <a:br>
              <a:rPr lang="en-US" dirty="0">
                <a:solidFill>
                  <a:schemeClr val="tx1"/>
                </a:solidFill>
              </a:rPr>
            </a:br>
            <a:r>
              <a:rPr lang="en-US" dirty="0">
                <a:solidFill>
                  <a:schemeClr val="tx1"/>
                </a:solidFill>
              </a:rPr>
              <a:t>People you need to know</a:t>
            </a:r>
            <a:endParaRPr lang="en-US" dirty="0"/>
          </a:p>
        </p:txBody>
      </p:sp>
      <p:sp>
        <p:nvSpPr>
          <p:cNvPr id="3" name="Picture Placeholder 2"/>
          <p:cNvSpPr>
            <a:spLocks noGrp="1"/>
          </p:cNvSpPr>
          <p:nvPr>
            <p:ph type="pic" sz="quarter" idx="19"/>
          </p:nvPr>
        </p:nvSpPr>
        <p:spPr/>
      </p:sp>
      <p:sp>
        <p:nvSpPr>
          <p:cNvPr id="4" name="Text Placeholder 3"/>
          <p:cNvSpPr>
            <a:spLocks noGrp="1"/>
          </p:cNvSpPr>
          <p:nvPr>
            <p:ph type="body" sz="half" idx="2"/>
          </p:nvPr>
        </p:nvSpPr>
        <p:spPr>
          <a:xfrm>
            <a:off x="1235212" y="4947405"/>
            <a:ext cx="2743200" cy="1126824"/>
          </a:xfrm>
        </p:spPr>
        <p:txBody>
          <a:bodyPr>
            <a:noAutofit/>
          </a:bodyPr>
          <a:lstStyle/>
          <a:p>
            <a:pPr algn="ctr"/>
            <a:r>
              <a:rPr lang="en-US" dirty="0"/>
              <a:t>Mr. Michael Bryan</a:t>
            </a:r>
          </a:p>
          <a:p>
            <a:pPr algn="ctr"/>
            <a:r>
              <a:rPr lang="en-US" dirty="0"/>
              <a:t>Principal</a:t>
            </a:r>
          </a:p>
          <a:p>
            <a:pPr algn="ctr"/>
            <a:r>
              <a:rPr lang="en-US" dirty="0"/>
              <a:t>Bryanm@leonschools.net</a:t>
            </a:r>
          </a:p>
        </p:txBody>
      </p:sp>
      <p:sp>
        <p:nvSpPr>
          <p:cNvPr id="6" name="Text Placeholder 5"/>
          <p:cNvSpPr>
            <a:spLocks noGrp="1"/>
          </p:cNvSpPr>
          <p:nvPr>
            <p:ph type="body" sz="half" idx="21"/>
          </p:nvPr>
        </p:nvSpPr>
        <p:spPr>
          <a:xfrm>
            <a:off x="4707207" y="4947405"/>
            <a:ext cx="2830061" cy="1126824"/>
          </a:xfrm>
        </p:spPr>
        <p:txBody>
          <a:bodyPr>
            <a:normAutofit fontScale="70000" lnSpcReduction="20000"/>
          </a:bodyPr>
          <a:lstStyle/>
          <a:p>
            <a:r>
              <a:rPr lang="en-US" dirty="0"/>
              <a:t>   </a:t>
            </a:r>
            <a:r>
              <a:rPr lang="en-US" sz="2300" dirty="0"/>
              <a:t>Ms. Brooks Sperling</a:t>
            </a:r>
          </a:p>
          <a:p>
            <a:r>
              <a:rPr lang="en-US" sz="2300" dirty="0"/>
              <a:t>   Assistant Principal</a:t>
            </a:r>
          </a:p>
          <a:p>
            <a:r>
              <a:rPr lang="en-US" sz="2300" dirty="0"/>
              <a:t>Sperlingb@leonschools.net</a:t>
            </a:r>
          </a:p>
        </p:txBody>
      </p:sp>
      <p:sp>
        <p:nvSpPr>
          <p:cNvPr id="8" name="Text Placeholder 7"/>
          <p:cNvSpPr>
            <a:spLocks noGrp="1"/>
          </p:cNvSpPr>
          <p:nvPr>
            <p:ph type="body" sz="half" idx="22"/>
          </p:nvPr>
        </p:nvSpPr>
        <p:spPr>
          <a:xfrm>
            <a:off x="8222798" y="4947405"/>
            <a:ext cx="2998196" cy="1126824"/>
          </a:xfrm>
        </p:spPr>
        <p:txBody>
          <a:bodyPr>
            <a:noAutofit/>
          </a:bodyPr>
          <a:lstStyle/>
          <a:p>
            <a:pPr algn="ctr"/>
            <a:r>
              <a:rPr lang="en-US" dirty="0"/>
              <a:t>Ms. Kirsten Dazevedo</a:t>
            </a:r>
          </a:p>
          <a:p>
            <a:pPr algn="ctr"/>
            <a:r>
              <a:rPr lang="en-US" dirty="0"/>
              <a:t>Registrar</a:t>
            </a:r>
          </a:p>
          <a:p>
            <a:pPr algn="ctr"/>
            <a:r>
              <a:rPr lang="en-US" dirty="0"/>
              <a:t>Dazevedok@leonschools.net</a:t>
            </a:r>
          </a:p>
        </p:txBody>
      </p:sp>
      <p:pic>
        <p:nvPicPr>
          <p:cNvPr id="5122" name="Picture 2" descr="Michael Brya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168" y="1870812"/>
            <a:ext cx="2729244" cy="27297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003572" y="6256403"/>
            <a:ext cx="8934994" cy="523220"/>
          </a:xfrm>
          <a:prstGeom prst="rect">
            <a:avLst/>
          </a:prstGeom>
          <a:noFill/>
        </p:spPr>
        <p:txBody>
          <a:bodyPr wrap="square" rtlCol="0">
            <a:spAutoFit/>
          </a:bodyPr>
          <a:lstStyle/>
          <a:p>
            <a:r>
              <a:rPr lang="en-US" sz="1400" b="1" dirty="0"/>
              <a:t>Kate Sullivan Elementary School 927 Miccosukee Road, Tallahassee, Florida 32308 </a:t>
            </a:r>
          </a:p>
          <a:p>
            <a:r>
              <a:rPr lang="en-US" sz="1400" b="1" dirty="0"/>
              <a:t>Phone: (850) 487-1216 Fax: (850) 487-0005 Website: http://www.leonschools.net/Sullivan</a:t>
            </a:r>
          </a:p>
        </p:txBody>
      </p:sp>
      <p:pic>
        <p:nvPicPr>
          <p:cNvPr id="11" name="Picture 10" descr="Kate Sullivan  Element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39" y="216426"/>
            <a:ext cx="1433104" cy="6457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4" name="Picture 4" descr="Dazevedo "/>
          <p:cNvPicPr>
            <a:picLocks noGrp="1" noChangeAspect="1" noChangeArrowheads="1"/>
          </p:cNvPicPr>
          <p:nvPr>
            <p:ph type="pic" sz="quarter" idx="20"/>
          </p:nvPr>
        </p:nvPicPr>
        <p:blipFill>
          <a:blip r:embed="rId4">
            <a:extLst>
              <a:ext uri="{28A0092B-C50C-407E-A947-70E740481C1C}">
                <a14:useLocalDpi xmlns:a14="http://schemas.microsoft.com/office/drawing/2010/main" val="0"/>
              </a:ext>
            </a:extLst>
          </a:blip>
          <a:srcRect t="9088" b="908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15">
            <a:extLst>
              <a:ext uri="{FF2B5EF4-FFF2-40B4-BE49-F238E27FC236}">
                <a16:creationId xmlns:a16="http://schemas.microsoft.com/office/drawing/2014/main" id="{6F5092C0-26A6-4B7F-9B7A-14F90C429D0A}"/>
              </a:ext>
            </a:extLst>
          </p:cNvPr>
          <p:cNvPicPr>
            <a:picLocks noGrp="1" noChangeAspect="1"/>
          </p:cNvPicPr>
          <p:nvPr>
            <p:ph type="pic" sz="quarter" idx="18"/>
          </p:nvPr>
        </p:nvPicPr>
        <p:blipFill>
          <a:blip r:embed="rId5"/>
          <a:srcRect t="7706" b="7706"/>
          <a:stretch>
            <a:fillRect/>
          </a:stretch>
        </p:blipFill>
        <p:spPr>
          <a:prstGeom prst="rect">
            <a:avLst/>
          </a:prstGeom>
        </p:spPr>
      </p:pic>
    </p:spTree>
    <p:extLst>
      <p:ext uri="{BB962C8B-B14F-4D97-AF65-F5344CB8AC3E}">
        <p14:creationId xmlns:p14="http://schemas.microsoft.com/office/powerpoint/2010/main" val="3080413140"/>
      </p:ext>
    </p:extLst>
  </p:cSld>
  <p:clrMapOvr>
    <a:masterClrMapping/>
  </p:clrMapOvr>
  <mc:AlternateContent xmlns:mc="http://schemas.openxmlformats.org/markup-compatibility/2006" xmlns:p14="http://schemas.microsoft.com/office/powerpoint/2010/main">
    <mc:Choice Requires="p14">
      <p:transition spd="slow" p14:dur="1200" advTm="10000">
        <p14:prism/>
      </p:transition>
    </mc:Choice>
    <mc:Fallback xmlns="">
      <p:transition spd="slow"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a:t>Meet The Kindergarten Teachers At </a:t>
            </a:r>
            <a:br>
              <a:rPr lang="en-US" dirty="0"/>
            </a:br>
            <a:r>
              <a:rPr lang="en-US" dirty="0"/>
              <a:t>Kate Sullivan Elementary </a:t>
            </a:r>
          </a:p>
        </p:txBody>
      </p:sp>
      <p:sp>
        <p:nvSpPr>
          <p:cNvPr id="9" name="Text Placeholder 8"/>
          <p:cNvSpPr>
            <a:spLocks noGrp="1"/>
          </p:cNvSpPr>
          <p:nvPr>
            <p:ph type="body" sz="half" idx="2"/>
          </p:nvPr>
        </p:nvSpPr>
        <p:spPr>
          <a:xfrm>
            <a:off x="1065212" y="4947405"/>
            <a:ext cx="2987925" cy="914400"/>
          </a:xfrm>
        </p:spPr>
        <p:txBody>
          <a:bodyPr>
            <a:normAutofit fontScale="92500"/>
          </a:bodyPr>
          <a:lstStyle/>
          <a:p>
            <a:r>
              <a:rPr lang="en-US" dirty="0">
                <a:solidFill>
                  <a:schemeClr val="tx2"/>
                </a:solidFill>
              </a:rPr>
              <a:t>Mrs. Ashley Allbritton</a:t>
            </a:r>
          </a:p>
          <a:p>
            <a:r>
              <a:rPr lang="en-US" dirty="0">
                <a:solidFill>
                  <a:schemeClr val="tx2"/>
                </a:solidFill>
              </a:rPr>
              <a:t>Allbrittona2@leonschools.net</a:t>
            </a:r>
          </a:p>
        </p:txBody>
      </p:sp>
      <p:sp>
        <p:nvSpPr>
          <p:cNvPr id="13" name="Text Placeholder 12"/>
          <p:cNvSpPr>
            <a:spLocks noGrp="1"/>
          </p:cNvSpPr>
          <p:nvPr>
            <p:ph type="body" sz="half" idx="21"/>
          </p:nvPr>
        </p:nvSpPr>
        <p:spPr>
          <a:xfrm>
            <a:off x="4668272" y="4947405"/>
            <a:ext cx="2852282" cy="914400"/>
          </a:xfrm>
        </p:spPr>
        <p:txBody>
          <a:bodyPr>
            <a:normAutofit/>
          </a:bodyPr>
          <a:lstStyle/>
          <a:p>
            <a:endParaRPr lang="en-US" dirty="0">
              <a:solidFill>
                <a:schemeClr val="tx2"/>
              </a:solidFill>
            </a:endParaRPr>
          </a:p>
        </p:txBody>
      </p:sp>
      <p:sp>
        <p:nvSpPr>
          <p:cNvPr id="14" name="Text Placeholder 13"/>
          <p:cNvSpPr>
            <a:spLocks noGrp="1"/>
          </p:cNvSpPr>
          <p:nvPr>
            <p:ph type="body" sz="half" idx="22"/>
          </p:nvPr>
        </p:nvSpPr>
        <p:spPr>
          <a:xfrm>
            <a:off x="8009681" y="4947405"/>
            <a:ext cx="3206187" cy="914400"/>
          </a:xfrm>
        </p:spPr>
        <p:txBody>
          <a:bodyPr>
            <a:normAutofit fontScale="92500"/>
          </a:bodyPr>
          <a:lstStyle/>
          <a:p>
            <a:r>
              <a:rPr lang="en-US" dirty="0">
                <a:solidFill>
                  <a:schemeClr val="tx2"/>
                </a:solidFill>
              </a:rPr>
              <a:t>Mrs. Haley </a:t>
            </a:r>
            <a:r>
              <a:rPr lang="en-US" dirty="0" err="1">
                <a:solidFill>
                  <a:schemeClr val="tx2"/>
                </a:solidFill>
              </a:rPr>
              <a:t>Chandronnet</a:t>
            </a:r>
            <a:endParaRPr lang="en-US" dirty="0">
              <a:solidFill>
                <a:schemeClr val="tx2"/>
              </a:solidFill>
            </a:endParaRPr>
          </a:p>
          <a:p>
            <a:r>
              <a:rPr lang="en-US" dirty="0">
                <a:solidFill>
                  <a:schemeClr val="tx2"/>
                </a:solidFill>
              </a:rPr>
              <a:t>Chandronneth@leonschools.net</a:t>
            </a:r>
          </a:p>
          <a:p>
            <a:endParaRPr lang="en-US" dirty="0">
              <a:solidFill>
                <a:schemeClr val="tx2"/>
              </a:solidFill>
            </a:endParaRPr>
          </a:p>
        </p:txBody>
      </p:sp>
      <p:pic>
        <p:nvPicPr>
          <p:cNvPr id="1026" name="Picture 2" descr="Ashley Allbritton "/>
          <p:cNvPicPr>
            <a:picLocks noGrp="1" noChangeAspect="1" noChangeArrowheads="1"/>
          </p:cNvPicPr>
          <p:nvPr>
            <p:ph type="pic" sz="quarter" idx="19"/>
          </p:nvPr>
        </p:nvPicPr>
        <p:blipFill>
          <a:blip r:embed="rId2">
            <a:extLst>
              <a:ext uri="{28A0092B-C50C-407E-A947-70E740481C1C}">
                <a14:useLocalDpi xmlns:a14="http://schemas.microsoft.com/office/drawing/2010/main" val="0"/>
              </a:ext>
            </a:extLst>
          </a:blip>
          <a:srcRect t="9088" b="908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Kate Sullivan  Element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39" y="216426"/>
            <a:ext cx="1433104" cy="6457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Placeholder 9">
            <a:extLst>
              <a:ext uri="{FF2B5EF4-FFF2-40B4-BE49-F238E27FC236}">
                <a16:creationId xmlns:a16="http://schemas.microsoft.com/office/drawing/2014/main" id="{9C49D4E7-4BF6-4BFE-B014-4F32ABD2D7C5}"/>
              </a:ext>
            </a:extLst>
          </p:cNvPr>
          <p:cNvPicPr>
            <a:picLocks noGrp="1" noChangeAspect="1"/>
          </p:cNvPicPr>
          <p:nvPr>
            <p:ph type="pic" sz="quarter" idx="20"/>
          </p:nvPr>
        </p:nvPicPr>
        <p:blipFill>
          <a:blip r:embed="rId4"/>
          <a:srcRect t="12904" b="12904"/>
          <a:stretch>
            <a:fillRect/>
          </a:stretch>
        </p:blipFill>
        <p:spPr>
          <a:xfrm>
            <a:off x="8223250" y="1824038"/>
            <a:ext cx="2714625" cy="2776537"/>
          </a:xfrm>
          <a:prstGeom prst="rect">
            <a:avLst/>
          </a:prstGeom>
        </p:spPr>
      </p:pic>
      <p:sp>
        <p:nvSpPr>
          <p:cNvPr id="2" name="Picture Placeholder 1"/>
          <p:cNvSpPr>
            <a:spLocks noGrp="1"/>
          </p:cNvSpPr>
          <p:nvPr>
            <p:ph type="pic" sz="quarter" idx="18"/>
          </p:nvPr>
        </p:nvSpPr>
        <p:spPr>
          <a:xfrm>
            <a:off x="4804786" y="1855849"/>
            <a:ext cx="2715768" cy="2776308"/>
          </a:xfrm>
        </p:spPr>
      </p:sp>
    </p:spTree>
    <p:extLst>
      <p:ext uri="{BB962C8B-B14F-4D97-AF65-F5344CB8AC3E}">
        <p14:creationId xmlns:p14="http://schemas.microsoft.com/office/powerpoint/2010/main" val="3242303163"/>
      </p:ext>
    </p:extLst>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Meet The Kindergarten Teachers At </a:t>
            </a:r>
            <a:br>
              <a:rPr lang="en-US" dirty="0"/>
            </a:br>
            <a:r>
              <a:rPr lang="en-US" dirty="0"/>
              <a:t>Kate Sullivan</a:t>
            </a:r>
          </a:p>
        </p:txBody>
      </p:sp>
      <p:sp>
        <p:nvSpPr>
          <p:cNvPr id="3" name="Picture Placeholder 2"/>
          <p:cNvSpPr>
            <a:spLocks noGrp="1"/>
          </p:cNvSpPr>
          <p:nvPr>
            <p:ph type="pic" sz="quarter" idx="19"/>
          </p:nvPr>
        </p:nvSpPr>
        <p:spPr/>
      </p:sp>
      <p:sp>
        <p:nvSpPr>
          <p:cNvPr id="4" name="Text Placeholder 3"/>
          <p:cNvSpPr>
            <a:spLocks noGrp="1"/>
          </p:cNvSpPr>
          <p:nvPr>
            <p:ph type="body" sz="half" idx="2"/>
          </p:nvPr>
        </p:nvSpPr>
        <p:spPr>
          <a:xfrm>
            <a:off x="1019372" y="4947405"/>
            <a:ext cx="3200399" cy="914400"/>
          </a:xfrm>
        </p:spPr>
        <p:txBody>
          <a:bodyPr>
            <a:normAutofit/>
          </a:bodyPr>
          <a:lstStyle/>
          <a:p>
            <a:r>
              <a:rPr lang="en-US" dirty="0">
                <a:solidFill>
                  <a:schemeClr val="tx2"/>
                </a:solidFill>
              </a:rPr>
              <a:t>Mrs. Dottie Schaffner</a:t>
            </a:r>
          </a:p>
          <a:p>
            <a:r>
              <a:rPr lang="en-US" dirty="0">
                <a:solidFill>
                  <a:schemeClr val="tx2"/>
                </a:solidFill>
              </a:rPr>
              <a:t>SchaffnerD@leonschools.net</a:t>
            </a:r>
          </a:p>
          <a:p>
            <a:endParaRPr lang="en-US" dirty="0">
              <a:solidFill>
                <a:schemeClr val="tx2"/>
              </a:solidFill>
            </a:endParaRPr>
          </a:p>
        </p:txBody>
      </p:sp>
      <p:sp>
        <p:nvSpPr>
          <p:cNvPr id="5" name="Picture Placeholder 4"/>
          <p:cNvSpPr>
            <a:spLocks noGrp="1"/>
          </p:cNvSpPr>
          <p:nvPr>
            <p:ph type="pic" sz="quarter" idx="18"/>
          </p:nvPr>
        </p:nvSpPr>
        <p:spPr/>
      </p:sp>
      <p:sp>
        <p:nvSpPr>
          <p:cNvPr id="6" name="Text Placeholder 5"/>
          <p:cNvSpPr>
            <a:spLocks noGrp="1"/>
          </p:cNvSpPr>
          <p:nvPr>
            <p:ph type="body" sz="half" idx="21"/>
          </p:nvPr>
        </p:nvSpPr>
        <p:spPr>
          <a:xfrm>
            <a:off x="4611189" y="4947405"/>
            <a:ext cx="2839219" cy="914400"/>
          </a:xfrm>
        </p:spPr>
        <p:txBody>
          <a:bodyPr>
            <a:normAutofit/>
          </a:bodyPr>
          <a:lstStyle/>
          <a:p>
            <a:r>
              <a:rPr lang="en-US" dirty="0">
                <a:solidFill>
                  <a:schemeClr val="tx2"/>
                </a:solidFill>
              </a:rPr>
              <a:t>Mrs. Katherine Smith</a:t>
            </a:r>
          </a:p>
          <a:p>
            <a:r>
              <a:rPr lang="en-US" dirty="0">
                <a:solidFill>
                  <a:schemeClr val="tx2"/>
                </a:solidFill>
              </a:rPr>
              <a:t>Smithk6@leonschools.net</a:t>
            </a:r>
          </a:p>
          <a:p>
            <a:endParaRPr lang="en-US" dirty="0">
              <a:solidFill>
                <a:schemeClr val="tx2"/>
              </a:solidFill>
            </a:endParaRPr>
          </a:p>
        </p:txBody>
      </p:sp>
      <p:sp>
        <p:nvSpPr>
          <p:cNvPr id="8" name="Text Placeholder 7"/>
          <p:cNvSpPr>
            <a:spLocks noGrp="1"/>
          </p:cNvSpPr>
          <p:nvPr>
            <p:ph type="body" sz="half" idx="22"/>
          </p:nvPr>
        </p:nvSpPr>
        <p:spPr>
          <a:xfrm>
            <a:off x="7731890" y="4957050"/>
            <a:ext cx="3900668" cy="914400"/>
          </a:xfrm>
        </p:spPr>
        <p:txBody>
          <a:bodyPr>
            <a:normAutofit/>
          </a:bodyPr>
          <a:lstStyle/>
          <a:p>
            <a:pPr algn="ctr"/>
            <a:r>
              <a:rPr lang="en-US" dirty="0">
                <a:solidFill>
                  <a:schemeClr val="tx2"/>
                </a:solidFill>
              </a:rPr>
              <a:t>Ms. Haley Williams- Team Leader</a:t>
            </a:r>
          </a:p>
          <a:p>
            <a:pPr algn="ctr"/>
            <a:r>
              <a:rPr lang="en-US" dirty="0">
                <a:solidFill>
                  <a:schemeClr val="tx2"/>
                </a:solidFill>
              </a:rPr>
              <a:t>Williamsh2@leonschools.net</a:t>
            </a:r>
          </a:p>
          <a:p>
            <a:endParaRPr lang="en-US" dirty="0">
              <a:solidFill>
                <a:schemeClr val="tx2"/>
              </a:solidFill>
            </a:endParaRPr>
          </a:p>
        </p:txBody>
      </p:sp>
      <p:pic>
        <p:nvPicPr>
          <p:cNvPr id="3076" name="Picture 4" descr="Dorothey Schaffn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713" y="1847548"/>
            <a:ext cx="2686129" cy="27297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4755309" y="1870812"/>
            <a:ext cx="2699844" cy="2776308"/>
          </a:xfrm>
          <a:prstGeom prst="rect">
            <a:avLst/>
          </a:prstGeom>
        </p:spPr>
      </p:pic>
      <p:pic>
        <p:nvPicPr>
          <p:cNvPr id="18" name="Picture 17" descr="Kate Sullivan  Element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39" y="216426"/>
            <a:ext cx="1433104" cy="6457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2" descr="Wiliams ">
            <a:extLst>
              <a:ext uri="{FF2B5EF4-FFF2-40B4-BE49-F238E27FC236}">
                <a16:creationId xmlns:a16="http://schemas.microsoft.com/office/drawing/2014/main" id="{FB5CD30F-929C-4153-ADF8-35B7D0475C80}"/>
              </a:ext>
            </a:extLst>
          </p:cNvPr>
          <p:cNvPicPr>
            <a:picLocks noGrp="1" noChangeAspect="1" noChangeArrowheads="1"/>
          </p:cNvPicPr>
          <p:nvPr>
            <p:ph type="pic" sz="quarter" idx="20"/>
          </p:nvPr>
        </p:nvPicPr>
        <p:blipFill>
          <a:blip r:embed="rId5">
            <a:extLst>
              <a:ext uri="{28A0092B-C50C-407E-A947-70E740481C1C}">
                <a14:useLocalDpi xmlns:a14="http://schemas.microsoft.com/office/drawing/2010/main" val="0"/>
              </a:ext>
            </a:extLst>
          </a:blip>
          <a:srcRect t="9112" b="9112"/>
          <a:stretch>
            <a:fillRect/>
          </a:stretch>
        </p:blipFill>
        <p:spPr bwMode="auto">
          <a:xfrm>
            <a:off x="8193088" y="1824038"/>
            <a:ext cx="2716212" cy="2776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280868"/>
      </p:ext>
    </p:extLst>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3200" dirty="0"/>
              <a:t>Learning, sharing, caring and building friendships </a:t>
            </a:r>
          </a:p>
        </p:txBody>
      </p:sp>
      <p:pic>
        <p:nvPicPr>
          <p:cNvPr id="12" name="Picture Placeholder 11"/>
          <p:cNvPicPr>
            <a:picLocks noGrp="1" noChangeAspect="1"/>
          </p:cNvPicPr>
          <p:nvPr>
            <p:ph type="pic" sz="quarter" idx="18"/>
          </p:nvPr>
        </p:nvPicPr>
        <p:blipFill>
          <a:blip r:embed="rId2" cstate="print">
            <a:extLst>
              <a:ext uri="{28A0092B-C50C-407E-A947-70E740481C1C}">
                <a14:useLocalDpi xmlns:a14="http://schemas.microsoft.com/office/drawing/2010/main" val="0"/>
              </a:ext>
            </a:extLst>
          </a:blip>
          <a:srcRect t="1006" b="1006"/>
          <a:stretch>
            <a:fillRect/>
          </a:stretch>
        </p:blipFill>
        <p:spPr/>
      </p:pic>
      <p:pic>
        <p:nvPicPr>
          <p:cNvPr id="14" name="Picture Placeholder 13"/>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1313" r="1313"/>
          <a:stretch>
            <a:fillRect/>
          </a:stretch>
        </p:blipFill>
        <p:spPr/>
      </p:pic>
      <p:pic>
        <p:nvPicPr>
          <p:cNvPr id="8" name="Picture 7" descr="Crocs Rock! "/>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2226" y="4663440"/>
            <a:ext cx="1644373" cy="1924186"/>
          </a:xfrm>
          <a:prstGeom prst="rect">
            <a:avLst/>
          </a:prstGeom>
          <a:noFill/>
          <a:ln>
            <a:noFill/>
          </a:ln>
        </p:spPr>
      </p:pic>
    </p:spTree>
    <p:extLst>
      <p:ext uri="{BB962C8B-B14F-4D97-AF65-F5344CB8AC3E}">
        <p14:creationId xmlns:p14="http://schemas.microsoft.com/office/powerpoint/2010/main" val="2161633769"/>
      </p:ext>
    </p:extLst>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tx2"/>
                </a:solidFill>
              </a:rPr>
              <a:t>Is My Child Ready for Kindergarten? </a:t>
            </a:r>
            <a:br>
              <a:rPr lang="en-US" sz="2800" dirty="0">
                <a:solidFill>
                  <a:schemeClr val="tx2"/>
                </a:solidFill>
              </a:rPr>
            </a:br>
            <a:endParaRPr lang="en-US" sz="1800" dirty="0">
              <a:solidFill>
                <a:schemeClr val="tx2"/>
              </a:solidFill>
            </a:endParaRPr>
          </a:p>
        </p:txBody>
      </p:sp>
      <p:sp>
        <p:nvSpPr>
          <p:cNvPr id="4" name="Content Placeholder 3"/>
          <p:cNvSpPr>
            <a:spLocks noGrp="1"/>
          </p:cNvSpPr>
          <p:nvPr>
            <p:ph sz="half" idx="2"/>
          </p:nvPr>
        </p:nvSpPr>
        <p:spPr>
          <a:xfrm>
            <a:off x="1060576" y="1421469"/>
            <a:ext cx="4960684" cy="4456816"/>
          </a:xfrm>
        </p:spPr>
        <p:txBody>
          <a:bodyPr>
            <a:noAutofit/>
          </a:bodyPr>
          <a:lstStyle/>
          <a:p>
            <a:r>
              <a:rPr lang="en-US" sz="2000" dirty="0">
                <a:solidFill>
                  <a:schemeClr val="tx2"/>
                </a:solidFill>
              </a:rPr>
              <a:t>Children must be five years of age on or before September 1st to begin kindergarten. </a:t>
            </a:r>
          </a:p>
          <a:p>
            <a:r>
              <a:rPr lang="en-US" sz="2000" dirty="0">
                <a:solidFill>
                  <a:schemeClr val="tx2"/>
                </a:solidFill>
              </a:rPr>
              <a:t>Can my child be alone in a strange place outside the home without crying or being overly fearful?</a:t>
            </a:r>
          </a:p>
          <a:p>
            <a:r>
              <a:rPr lang="en-US" sz="2000" dirty="0">
                <a:solidFill>
                  <a:schemeClr val="tx2"/>
                </a:solidFill>
              </a:rPr>
              <a:t>Can my child keep his/her attention on a task long enough to complete the task? </a:t>
            </a:r>
          </a:p>
          <a:p>
            <a:r>
              <a:rPr lang="en-US" sz="2000" dirty="0">
                <a:solidFill>
                  <a:schemeClr val="tx2"/>
                </a:solidFill>
              </a:rPr>
              <a:t>Does my child willingly participate in group activities? </a:t>
            </a:r>
          </a:p>
          <a:p>
            <a:pPr marL="0" indent="0">
              <a:buNone/>
            </a:pPr>
            <a:endParaRPr lang="en-US" sz="2000" dirty="0"/>
          </a:p>
        </p:txBody>
      </p:sp>
      <p:sp>
        <p:nvSpPr>
          <p:cNvPr id="6" name="Content Placeholder 5"/>
          <p:cNvSpPr>
            <a:spLocks noGrp="1"/>
          </p:cNvSpPr>
          <p:nvPr>
            <p:ph sz="quarter" idx="4"/>
          </p:nvPr>
        </p:nvSpPr>
        <p:spPr>
          <a:xfrm>
            <a:off x="6172200" y="1524000"/>
            <a:ext cx="4956048" cy="4889863"/>
          </a:xfrm>
        </p:spPr>
        <p:txBody>
          <a:bodyPr>
            <a:normAutofit fontScale="40000" lnSpcReduction="20000"/>
          </a:bodyPr>
          <a:lstStyle/>
          <a:p>
            <a:r>
              <a:rPr lang="en-US" sz="5000" dirty="0">
                <a:solidFill>
                  <a:schemeClr val="tx2"/>
                </a:solidFill>
              </a:rPr>
              <a:t>Is my child respectful and responsive to adults and peers?</a:t>
            </a:r>
          </a:p>
          <a:p>
            <a:r>
              <a:rPr lang="en-US" sz="5000" dirty="0">
                <a:solidFill>
                  <a:schemeClr val="tx2"/>
                </a:solidFill>
              </a:rPr>
              <a:t>Can my child stay with a group when moving from one spot to another?</a:t>
            </a:r>
          </a:p>
          <a:p>
            <a:r>
              <a:rPr lang="en-US" sz="5000" dirty="0">
                <a:solidFill>
                  <a:schemeClr val="tx2"/>
                </a:solidFill>
              </a:rPr>
              <a:t>Can my child respond to questions? Can he/she share previous experiences?</a:t>
            </a:r>
          </a:p>
          <a:p>
            <a:r>
              <a:rPr lang="en-US" sz="5000" dirty="0">
                <a:solidFill>
                  <a:schemeClr val="tx2"/>
                </a:solidFill>
              </a:rPr>
              <a:t>Can my child listen to stories in a group setting?</a:t>
            </a:r>
          </a:p>
          <a:p>
            <a:r>
              <a:rPr lang="en-US" sz="5000" dirty="0">
                <a:solidFill>
                  <a:schemeClr val="tx2"/>
                </a:solidFill>
              </a:rPr>
              <a:t>Can my child willingly engage in art, music, and athletic activities within a classroom setting or outside the classroom with a different adult?</a:t>
            </a:r>
          </a:p>
          <a:p>
            <a:endParaRPr lang="en-US" dirty="0"/>
          </a:p>
        </p:txBody>
      </p:sp>
    </p:spTree>
    <p:extLst>
      <p:ext uri="{BB962C8B-B14F-4D97-AF65-F5344CB8AC3E}">
        <p14:creationId xmlns:p14="http://schemas.microsoft.com/office/powerpoint/2010/main" val="4017403958"/>
      </p:ext>
    </p:extLst>
  </p:cSld>
  <p:clrMapOvr>
    <a:masterClrMapping/>
  </p:clrMapOvr>
  <mc:AlternateContent xmlns:mc="http://schemas.openxmlformats.org/markup-compatibility/2006" xmlns:p14="http://schemas.microsoft.com/office/powerpoint/2010/main">
    <mc:Choice Requires="p14">
      <p:transition spd="slow" p14:dur="1200" advTm="20000">
        <p14:prism/>
      </p:transition>
    </mc:Choice>
    <mc:Fallback xmlns="">
      <p:transition spd="slow" advTm="2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687977"/>
          </a:xfrm>
        </p:spPr>
        <p:txBody>
          <a:bodyPr>
            <a:normAutofit fontScale="90000"/>
          </a:bodyPr>
          <a:lstStyle/>
          <a:p>
            <a:r>
              <a:rPr lang="en-US" sz="4000" dirty="0">
                <a:solidFill>
                  <a:schemeClr val="tx2"/>
                </a:solidFill>
              </a:rPr>
              <a:t>How To Prepare Your Child For School? </a:t>
            </a:r>
            <a:br>
              <a:rPr lang="en-US" sz="2800" dirty="0">
                <a:solidFill>
                  <a:schemeClr val="tx2"/>
                </a:solidFill>
              </a:rPr>
            </a:br>
            <a:endParaRPr lang="en-US" sz="1800" dirty="0">
              <a:solidFill>
                <a:schemeClr val="tx2"/>
              </a:solidFill>
            </a:endParaRPr>
          </a:p>
        </p:txBody>
      </p:sp>
      <p:sp>
        <p:nvSpPr>
          <p:cNvPr id="4" name="Content Placeholder 3"/>
          <p:cNvSpPr>
            <a:spLocks noGrp="1"/>
          </p:cNvSpPr>
          <p:nvPr>
            <p:ph sz="half" idx="2"/>
          </p:nvPr>
        </p:nvSpPr>
        <p:spPr>
          <a:xfrm>
            <a:off x="1065212" y="992777"/>
            <a:ext cx="4865325" cy="5318760"/>
          </a:xfrm>
        </p:spPr>
        <p:txBody>
          <a:bodyPr>
            <a:noAutofit/>
          </a:bodyPr>
          <a:lstStyle/>
          <a:p>
            <a:r>
              <a:rPr lang="en-US" sz="1800" dirty="0">
                <a:solidFill>
                  <a:schemeClr val="tx2"/>
                </a:solidFill>
              </a:rPr>
              <a:t>Teach your child his/her full name, parent’s name, address, &amp; phone number</a:t>
            </a:r>
          </a:p>
          <a:p>
            <a:r>
              <a:rPr lang="en-US" sz="1800" dirty="0">
                <a:solidFill>
                  <a:schemeClr val="tx2"/>
                </a:solidFill>
              </a:rPr>
              <a:t>Teach your child to take care of his/her personal needs independently.</a:t>
            </a:r>
          </a:p>
          <a:p>
            <a:pPr marL="0" indent="0">
              <a:buNone/>
            </a:pPr>
            <a:r>
              <a:rPr lang="en-US" sz="2000" dirty="0">
                <a:solidFill>
                  <a:schemeClr val="tx2"/>
                </a:solidFill>
              </a:rPr>
              <a:t>	</a:t>
            </a:r>
            <a:r>
              <a:rPr lang="en-US" sz="1800" dirty="0">
                <a:solidFill>
                  <a:schemeClr val="tx2"/>
                </a:solidFill>
              </a:rPr>
              <a:t>1. Fastening clothes </a:t>
            </a:r>
          </a:p>
          <a:p>
            <a:pPr marL="0" indent="0">
              <a:buNone/>
            </a:pPr>
            <a:r>
              <a:rPr lang="en-US" sz="1800" dirty="0">
                <a:solidFill>
                  <a:schemeClr val="tx2"/>
                </a:solidFill>
              </a:rPr>
              <a:t>	2. Toileting </a:t>
            </a:r>
          </a:p>
          <a:p>
            <a:pPr marL="0" indent="0">
              <a:buNone/>
            </a:pPr>
            <a:r>
              <a:rPr lang="en-US" sz="1800" dirty="0">
                <a:solidFill>
                  <a:schemeClr val="tx2"/>
                </a:solidFill>
              </a:rPr>
              <a:t>	3. Tying shoelaces</a:t>
            </a:r>
          </a:p>
          <a:p>
            <a:pPr marL="0" indent="0">
              <a:buNone/>
            </a:pPr>
            <a:r>
              <a:rPr lang="en-US" sz="1800" dirty="0">
                <a:solidFill>
                  <a:schemeClr val="tx2"/>
                </a:solidFill>
              </a:rPr>
              <a:t>	4. Expressing physical needs: 	    	   thirst, hunger, illness, etc.</a:t>
            </a:r>
          </a:p>
          <a:p>
            <a:r>
              <a:rPr lang="en-US" sz="1800" dirty="0">
                <a:solidFill>
                  <a:schemeClr val="tx2"/>
                </a:solidFill>
              </a:rPr>
              <a:t>Establish a regular pattern for sleep; 10 -12 hours is recommended for most 5 year old children.</a:t>
            </a:r>
          </a:p>
          <a:p>
            <a:pPr marL="0" indent="0">
              <a:buNone/>
            </a:pPr>
            <a:endParaRPr lang="en-US" sz="2000" dirty="0">
              <a:solidFill>
                <a:schemeClr val="tx2"/>
              </a:solidFill>
            </a:endParaRPr>
          </a:p>
          <a:p>
            <a:pPr marL="0" indent="0">
              <a:buNone/>
            </a:pPr>
            <a:endParaRPr lang="en-US" sz="2000" dirty="0">
              <a:solidFill>
                <a:schemeClr val="tx2"/>
              </a:solidFill>
            </a:endParaRPr>
          </a:p>
          <a:p>
            <a:pPr marL="0" indent="0">
              <a:buNone/>
            </a:pPr>
            <a:endParaRPr lang="en-US" sz="2000" dirty="0">
              <a:solidFill>
                <a:schemeClr val="tx2"/>
              </a:solidFill>
            </a:endParaRPr>
          </a:p>
          <a:p>
            <a:pPr marL="0" indent="0">
              <a:buNone/>
            </a:pPr>
            <a:endParaRPr lang="en-US" sz="2000" dirty="0"/>
          </a:p>
        </p:txBody>
      </p:sp>
      <p:sp>
        <p:nvSpPr>
          <p:cNvPr id="6" name="Content Placeholder 5"/>
          <p:cNvSpPr>
            <a:spLocks noGrp="1"/>
          </p:cNvSpPr>
          <p:nvPr>
            <p:ph sz="quarter" idx="4"/>
          </p:nvPr>
        </p:nvSpPr>
        <p:spPr>
          <a:xfrm>
            <a:off x="6167566" y="992777"/>
            <a:ext cx="4956048" cy="5318760"/>
          </a:xfrm>
        </p:spPr>
        <p:txBody>
          <a:bodyPr>
            <a:normAutofit fontScale="25000" lnSpcReduction="20000"/>
          </a:bodyPr>
          <a:lstStyle/>
          <a:p>
            <a:r>
              <a:rPr lang="en-US" sz="7200" dirty="0">
                <a:solidFill>
                  <a:schemeClr val="tx2"/>
                </a:solidFill>
              </a:rPr>
              <a:t>Give your child duties at home to foster self-confidence &amp; responsibility.</a:t>
            </a:r>
          </a:p>
          <a:p>
            <a:pPr marL="0" indent="0">
              <a:buNone/>
            </a:pPr>
            <a:r>
              <a:rPr lang="en-US" sz="7200" dirty="0">
                <a:solidFill>
                  <a:schemeClr val="tx2"/>
                </a:solidFill>
              </a:rPr>
              <a:t>	1. Putting away toys </a:t>
            </a:r>
          </a:p>
          <a:p>
            <a:pPr marL="0" indent="0">
              <a:buNone/>
            </a:pPr>
            <a:r>
              <a:rPr lang="en-US" sz="7200" dirty="0">
                <a:solidFill>
                  <a:schemeClr val="tx2"/>
                </a:solidFill>
              </a:rPr>
              <a:t>	2. Setting the table </a:t>
            </a:r>
          </a:p>
          <a:p>
            <a:pPr marL="0" indent="0">
              <a:buNone/>
            </a:pPr>
            <a:r>
              <a:rPr lang="en-US" sz="7200" dirty="0">
                <a:solidFill>
                  <a:schemeClr val="tx2"/>
                </a:solidFill>
              </a:rPr>
              <a:t>	3. Caring for pets</a:t>
            </a:r>
          </a:p>
          <a:p>
            <a:r>
              <a:rPr lang="en-US" sz="7200" dirty="0">
                <a:solidFill>
                  <a:schemeClr val="tx2"/>
                </a:solidFill>
              </a:rPr>
              <a:t>Provide your child opportunities to interact with same-age peers. Teach them to share, take turns, play fair and how to lose gracefully.</a:t>
            </a:r>
          </a:p>
          <a:p>
            <a:r>
              <a:rPr lang="en-US" sz="7200" dirty="0">
                <a:solidFill>
                  <a:schemeClr val="tx2"/>
                </a:solidFill>
              </a:rPr>
              <a:t>Discourage “baby talk” and model appropriate speech.</a:t>
            </a:r>
          </a:p>
          <a:p>
            <a:r>
              <a:rPr lang="en-US" sz="7200" dirty="0">
                <a:solidFill>
                  <a:schemeClr val="tx2"/>
                </a:solidFill>
              </a:rPr>
              <a:t>Teach your child to look forward to attending school and that it is a happy, safe, and friendly place.</a:t>
            </a:r>
          </a:p>
          <a:p>
            <a:endParaRPr lang="en-US" dirty="0"/>
          </a:p>
        </p:txBody>
      </p:sp>
    </p:spTree>
    <p:extLst>
      <p:ext uri="{BB962C8B-B14F-4D97-AF65-F5344CB8AC3E}">
        <p14:creationId xmlns:p14="http://schemas.microsoft.com/office/powerpoint/2010/main" val="3154707812"/>
      </p:ext>
    </p:extLst>
  </p:cSld>
  <p:clrMapOvr>
    <a:masterClrMapping/>
  </p:clrMapOvr>
  <mc:AlternateContent xmlns:mc="http://schemas.openxmlformats.org/markup-compatibility/2006" xmlns:p14="http://schemas.microsoft.com/office/powerpoint/2010/main">
    <mc:Choice Requires="p14">
      <p:transition spd="slow" p14:dur="1200" advTm="20000">
        <p14:prism/>
      </p:transition>
    </mc:Choice>
    <mc:Fallback xmlns="">
      <p:transition spd="slow" advTm="2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2800" y="972460"/>
            <a:ext cx="10435771" cy="6186309"/>
          </a:xfrm>
          <a:prstGeom prst="rect">
            <a:avLst/>
          </a:prstGeom>
        </p:spPr>
        <p:txBody>
          <a:bodyPr wrap="square">
            <a:spAutoFit/>
          </a:bodyPr>
          <a:lstStyle/>
          <a:p>
            <a:r>
              <a:rPr lang="en-US" u="sng" dirty="0">
                <a:solidFill>
                  <a:schemeClr val="tx2"/>
                </a:solidFill>
              </a:rPr>
              <a:t>Social/Emotional Development</a:t>
            </a:r>
            <a:br>
              <a:rPr lang="en-US" dirty="0">
                <a:solidFill>
                  <a:schemeClr val="tx2"/>
                </a:solidFill>
              </a:rPr>
            </a:br>
            <a:r>
              <a:rPr lang="en-US" dirty="0">
                <a:solidFill>
                  <a:schemeClr val="tx2"/>
                </a:solidFill>
              </a:rPr>
              <a:t>	</a:t>
            </a:r>
          </a:p>
          <a:p>
            <a:pPr marL="285750" indent="-285750">
              <a:buFont typeface="Arial" panose="020B0604020202020204" pitchFamily="34" charset="0"/>
              <a:buChar char="•"/>
            </a:pPr>
            <a:r>
              <a:rPr lang="en-US" dirty="0">
                <a:solidFill>
                  <a:schemeClr val="tx2"/>
                </a:solidFill>
              </a:rPr>
              <a:t>Encourage your child to persist in tasks when encountering a problem by</a:t>
            </a:r>
            <a:br>
              <a:rPr lang="en-US" dirty="0">
                <a:solidFill>
                  <a:schemeClr val="tx2"/>
                </a:solidFill>
              </a:rPr>
            </a:br>
            <a:r>
              <a:rPr lang="en-US" dirty="0">
                <a:solidFill>
                  <a:schemeClr val="tx2"/>
                </a:solidFill>
              </a:rPr>
              <a:t>giving him tasks slightly above his/her ability level.</a:t>
            </a:r>
          </a:p>
          <a:p>
            <a:pPr marL="285750" indent="-285750">
              <a:buFont typeface="Arial" panose="020B0604020202020204" pitchFamily="34" charset="0"/>
              <a:buChar char="•"/>
            </a:pPr>
            <a:r>
              <a:rPr lang="en-US" dirty="0">
                <a:solidFill>
                  <a:schemeClr val="tx2"/>
                </a:solidFill>
              </a:rPr>
              <a:t>When your child cannot find a solution on his/her own, encourage him/her to calmly ask for help.</a:t>
            </a:r>
          </a:p>
          <a:p>
            <a:pPr marL="285750" indent="-285750">
              <a:buFont typeface="Arial" panose="020B0604020202020204" pitchFamily="34" charset="0"/>
              <a:buChar char="•"/>
            </a:pPr>
            <a:r>
              <a:rPr lang="en-US" dirty="0">
                <a:solidFill>
                  <a:schemeClr val="tx2"/>
                </a:solidFill>
              </a:rPr>
              <a:t>Play board games to practice taking turns.</a:t>
            </a:r>
          </a:p>
          <a:p>
            <a:pPr marL="285750" indent="-285750">
              <a:buFont typeface="Arial" panose="020B0604020202020204" pitchFamily="34" charset="0"/>
              <a:buChar char="•"/>
            </a:pPr>
            <a:r>
              <a:rPr lang="en-US" dirty="0">
                <a:solidFill>
                  <a:schemeClr val="tx2"/>
                </a:solidFill>
              </a:rPr>
              <a:t>Set up several play dates with friends of various ages.</a:t>
            </a:r>
          </a:p>
          <a:p>
            <a:pPr marL="285750" indent="-285750">
              <a:buFont typeface="Arial" panose="020B0604020202020204" pitchFamily="34" charset="0"/>
              <a:buChar char="•"/>
            </a:pPr>
            <a:endParaRPr lang="en-US" dirty="0">
              <a:solidFill>
                <a:schemeClr val="tx2"/>
              </a:solidFill>
            </a:endParaRPr>
          </a:p>
          <a:p>
            <a:r>
              <a:rPr lang="en-US" u="sng" dirty="0">
                <a:solidFill>
                  <a:schemeClr val="tx2"/>
                </a:solidFill>
              </a:rPr>
              <a:t>Language Development</a:t>
            </a:r>
          </a:p>
          <a:p>
            <a:pPr marL="285750" indent="-285750">
              <a:buFont typeface="Arial" panose="020B0604020202020204" pitchFamily="34" charset="0"/>
              <a:buChar char="•"/>
            </a:pPr>
            <a:r>
              <a:rPr lang="en-US" dirty="0">
                <a:solidFill>
                  <a:schemeClr val="tx2"/>
                </a:solidFill>
              </a:rPr>
              <a:t>Verbally give your child specific one-step and two-step directions and encourage him/her to follow through.</a:t>
            </a:r>
          </a:p>
          <a:p>
            <a:pPr marL="285750" indent="-285750">
              <a:buFont typeface="Arial" panose="020B0604020202020204" pitchFamily="34" charset="0"/>
              <a:buChar char="•"/>
            </a:pPr>
            <a:r>
              <a:rPr lang="en-US" dirty="0">
                <a:solidFill>
                  <a:schemeClr val="tx2"/>
                </a:solidFill>
              </a:rPr>
              <a:t>Read daily to your child for 15-20 minutes.</a:t>
            </a:r>
          </a:p>
          <a:p>
            <a:pPr marL="285750" indent="-285750">
              <a:buFont typeface="Arial" panose="020B0604020202020204" pitchFamily="34" charset="0"/>
              <a:buChar char="•"/>
            </a:pPr>
            <a:r>
              <a:rPr lang="en-US" dirty="0">
                <a:solidFill>
                  <a:schemeClr val="tx2"/>
                </a:solidFill>
              </a:rPr>
              <a:t>While reading, point out how to hold a book and the orientation in which we read the words and look at the pictures.</a:t>
            </a:r>
          </a:p>
          <a:p>
            <a:pPr marL="285750" indent="-285750">
              <a:buFont typeface="Arial" panose="020B0604020202020204" pitchFamily="34" charset="0"/>
              <a:buChar char="•"/>
            </a:pPr>
            <a:r>
              <a:rPr lang="en-US" dirty="0">
                <a:solidFill>
                  <a:schemeClr val="tx2"/>
                </a:solidFill>
              </a:rPr>
              <a:t>After reading, ask your child what happened in the beginning, middle, and end of the story.</a:t>
            </a:r>
          </a:p>
          <a:p>
            <a:pPr marL="285750" indent="-285750">
              <a:buFont typeface="Arial" panose="020B0604020202020204" pitchFamily="34" charset="0"/>
              <a:buChar char="•"/>
            </a:pPr>
            <a:r>
              <a:rPr lang="en-US" dirty="0">
                <a:solidFill>
                  <a:schemeClr val="tx2"/>
                </a:solidFill>
              </a:rPr>
              <a:t>Give your child opportunities to draw and write.</a:t>
            </a:r>
          </a:p>
          <a:p>
            <a:pPr marL="285750" indent="-285750">
              <a:buFont typeface="Arial" panose="020B0604020202020204" pitchFamily="34" charset="0"/>
              <a:buChar char="•"/>
            </a:pPr>
            <a:r>
              <a:rPr lang="en-US" dirty="0">
                <a:solidFill>
                  <a:schemeClr val="tx2"/>
                </a:solidFill>
              </a:rPr>
              <a:t>Expose your child to uppercase and lowercase letters of the alphabet and how they are written. </a:t>
            </a:r>
          </a:p>
          <a:p>
            <a:br>
              <a:rPr lang="en-US" dirty="0"/>
            </a:br>
            <a:endParaRPr lang="en-US" dirty="0"/>
          </a:p>
        </p:txBody>
      </p:sp>
      <p:sp>
        <p:nvSpPr>
          <p:cNvPr id="4" name="TextBox 3"/>
          <p:cNvSpPr txBox="1"/>
          <p:nvPr/>
        </p:nvSpPr>
        <p:spPr>
          <a:xfrm>
            <a:off x="2090056" y="188686"/>
            <a:ext cx="8229601" cy="400110"/>
          </a:xfrm>
          <a:prstGeom prst="rect">
            <a:avLst/>
          </a:prstGeom>
          <a:noFill/>
        </p:spPr>
        <p:txBody>
          <a:bodyPr wrap="square" rtlCol="0">
            <a:spAutoFit/>
          </a:bodyPr>
          <a:lstStyle/>
          <a:p>
            <a:r>
              <a:rPr lang="en-US" sz="2000" dirty="0">
                <a:solidFill>
                  <a:schemeClr val="tx2"/>
                </a:solidFill>
              </a:rPr>
              <a:t>What your child should be able to do before Kindergarten</a:t>
            </a:r>
            <a:r>
              <a:rPr lang="en-US" dirty="0">
                <a:solidFill>
                  <a:schemeClr val="tx2"/>
                </a:solidFill>
              </a:rPr>
              <a:t>!</a:t>
            </a:r>
          </a:p>
        </p:txBody>
      </p:sp>
      <p:pic>
        <p:nvPicPr>
          <p:cNvPr id="5" name="Picture 4" descr="Kate Sullivan  Element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39" y="188686"/>
            <a:ext cx="1433104" cy="7837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749129"/>
      </p:ext>
    </p:extLst>
  </p:cSld>
  <p:clrMapOvr>
    <a:masterClrMapping/>
  </p:clrMapOvr>
  <mc:AlternateContent xmlns:mc="http://schemas.openxmlformats.org/markup-compatibility/2006" xmlns:p14="http://schemas.microsoft.com/office/powerpoint/2010/main">
    <mc:Choice Requires="p14">
      <p:transition spd="slow" p14:dur="1200" advTm="25000">
        <p14:prism/>
      </p:transition>
    </mc:Choice>
    <mc:Fallback xmlns="">
      <p:transition spd="slow" advTm="25000">
        <p:fade/>
      </p:transition>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ABFA15955A4A41B578FF65188B3E7A" ma:contentTypeVersion="12" ma:contentTypeDescription="Create a new document." ma:contentTypeScope="" ma:versionID="4c0fc25076ba8f471668f57ae932feb6">
  <xsd:schema xmlns:xsd="http://www.w3.org/2001/XMLSchema" xmlns:xs="http://www.w3.org/2001/XMLSchema" xmlns:p="http://schemas.microsoft.com/office/2006/metadata/properties" xmlns:ns3="c2d5b24f-4081-4d28-a220-dd6f6bbe9446" xmlns:ns4="16afbebc-ab32-44c2-80b1-4304b5458266" targetNamespace="http://schemas.microsoft.com/office/2006/metadata/properties" ma:root="true" ma:fieldsID="316babfef3f7174e25fcca69b530e062" ns3:_="" ns4:_="">
    <xsd:import namespace="c2d5b24f-4081-4d28-a220-dd6f6bbe9446"/>
    <xsd:import namespace="16afbebc-ab32-44c2-80b1-4304b545826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EventHashCode" minOccurs="0"/>
                <xsd:element ref="ns4:MediaServiceGenerationTime" minOccurs="0"/>
                <xsd:element ref="ns4:MediaServiceDateTaken" minOccurs="0"/>
                <xsd:element ref="ns4:MediaServiceAutoTags"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5b24f-4081-4d28-a220-dd6f6bbe944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afbebc-ab32-44c2-80b1-4304b545826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0F44668-EB6E-408D-BBA8-704DF0ED1C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d5b24f-4081-4d28-a220-dd6f6bbe9446"/>
    <ds:schemaRef ds:uri="16afbebc-ab32-44c2-80b1-4304b54582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DEA170-20DE-47BF-9510-EE91592A7D1B}">
  <ds:schemaRefs>
    <ds:schemaRef ds:uri="http://schemas.microsoft.com/sharepoint/v3/contenttype/forms"/>
  </ds:schemaRefs>
</ds:datastoreItem>
</file>

<file path=customXml/itemProps3.xml><?xml version="1.0" encoding="utf-8"?>
<ds:datastoreItem xmlns:ds="http://schemas.openxmlformats.org/officeDocument/2006/customXml" ds:itemID="{ADF6C7EB-6AE1-45E4-91D8-71FD800D1A9B}">
  <ds:schemaRefs>
    <ds:schemaRef ds:uri="16afbebc-ab32-44c2-80b1-4304b5458266"/>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c2d5b24f-4081-4d28-a220-dd6f6bbe944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Rainbow presentation</Template>
  <TotalTime>746</TotalTime>
  <Words>2072</Words>
  <Application>Microsoft Office PowerPoint</Application>
  <PresentationFormat>Widescreen</PresentationFormat>
  <Paragraphs>225</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Gill Sans MT</vt:lpstr>
      <vt:lpstr>Janda Closer To Free</vt:lpstr>
      <vt:lpstr>Janda Safe and Sound</vt:lpstr>
      <vt:lpstr>Janda Stylish Script</vt:lpstr>
      <vt:lpstr>KG Already Home</vt:lpstr>
      <vt:lpstr>Open Sans</vt:lpstr>
      <vt:lpstr>Segoe Print</vt:lpstr>
      <vt:lpstr>Nature Illustration 16x9</vt:lpstr>
      <vt:lpstr>Title Layout</vt:lpstr>
      <vt:lpstr>Welcome to Kate Sullivan Elementary </vt:lpstr>
      <vt:lpstr> Kate Sullivan Elementary School People you need to know</vt:lpstr>
      <vt:lpstr>Meet The Kindergarten Teachers At  Kate Sullivan Elementary </vt:lpstr>
      <vt:lpstr>Meet The Kindergarten Teachers At  Kate Sullivan</vt:lpstr>
      <vt:lpstr>Learning, sharing, caring and building friendships </vt:lpstr>
      <vt:lpstr>Is My Child Ready for Kindergarten?  </vt:lpstr>
      <vt:lpstr>How To Prepare Your Child For School?  </vt:lpstr>
      <vt:lpstr>PowerPoint Presentation</vt:lpstr>
      <vt:lpstr>PowerPoint Presentation</vt:lpstr>
      <vt:lpstr>PowerPoint Presentation</vt:lpstr>
      <vt:lpstr>               </vt:lpstr>
      <vt:lpstr>               </vt:lpstr>
      <vt:lpstr>               </vt:lpstr>
      <vt:lpstr> </vt:lpstr>
      <vt:lpstr>               </vt:lpstr>
      <vt:lpstr>                </vt:lpstr>
      <vt:lpstr>“Kindergarten Registration” </vt:lpstr>
      <vt:lpstr>PowerPoint Presentation</vt:lpstr>
      <vt:lpstr>                                             Sign up for the KSE Listserv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Eric Copland</dc:creator>
  <cp:lastModifiedBy>Amanda Wallace</cp:lastModifiedBy>
  <cp:revision>104</cp:revision>
  <dcterms:created xsi:type="dcterms:W3CDTF">2020-05-30T18:02:13Z</dcterms:created>
  <dcterms:modified xsi:type="dcterms:W3CDTF">2021-04-30T21:05:41Z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0x0101009DABFA15955A4A41B578FF65188B3E7A</vt:lpwstr>
  </property>
</Properties>
</file>